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38"/>
  </p:notesMasterIdLst>
  <p:sldIdLst>
    <p:sldId id="256" r:id="rId5"/>
    <p:sldId id="257" r:id="rId6"/>
    <p:sldId id="258" r:id="rId7"/>
    <p:sldId id="259" r:id="rId8"/>
    <p:sldId id="260" r:id="rId9"/>
    <p:sldId id="261" r:id="rId10"/>
    <p:sldId id="262" r:id="rId11"/>
    <p:sldId id="429" r:id="rId12"/>
    <p:sldId id="263" r:id="rId13"/>
    <p:sldId id="264" r:id="rId14"/>
    <p:sldId id="265" r:id="rId15"/>
    <p:sldId id="266" r:id="rId16"/>
    <p:sldId id="267" r:id="rId17"/>
    <p:sldId id="268" r:id="rId18"/>
    <p:sldId id="270" r:id="rId19"/>
    <p:sldId id="271" r:id="rId20"/>
    <p:sldId id="272" r:id="rId21"/>
    <p:sldId id="284" r:id="rId22"/>
    <p:sldId id="273" r:id="rId23"/>
    <p:sldId id="274" r:id="rId24"/>
    <p:sldId id="275" r:id="rId25"/>
    <p:sldId id="276" r:id="rId26"/>
    <p:sldId id="277" r:id="rId27"/>
    <p:sldId id="269" r:id="rId28"/>
    <p:sldId id="280" r:id="rId29"/>
    <p:sldId id="281" r:id="rId30"/>
    <p:sldId id="282" r:id="rId31"/>
    <p:sldId id="283" r:id="rId32"/>
    <p:sldId id="278" r:id="rId33"/>
    <p:sldId id="279" r:id="rId34"/>
    <p:sldId id="285" r:id="rId35"/>
    <p:sldId id="286" r:id="rId36"/>
    <p:sldId id="288" r:id="rId37"/>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FF8"/>
    <a:srgbClr val="999CF2"/>
    <a:srgbClr val="1C2446"/>
    <a:srgbClr val="3E8A9F"/>
    <a:srgbClr val="FAF9F6"/>
    <a:srgbClr val="9CCB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05DB04-7801-6EC2-105C-9FA53D6D5E51}" v="51" dt="2025-08-13T13:43:06.669"/>
    <p1510:client id="{7A1D35D6-FE1F-4B41-ACD0-CD33F3A8300B}" v="204" dt="2025-08-13T14:26:35.81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7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9" name="Shape 99"/>
          <p:cNvSpPr>
            <a:spLocks noGrp="1" noRot="1" noChangeAspect="1"/>
          </p:cNvSpPr>
          <p:nvPr>
            <p:ph type="sldImg"/>
          </p:nvPr>
        </p:nvSpPr>
        <p:spPr>
          <a:xfrm>
            <a:off x="1143000" y="685800"/>
            <a:ext cx="4572000" cy="3429000"/>
          </a:xfrm>
          <a:prstGeom prst="rect">
            <a:avLst/>
          </a:prstGeom>
        </p:spPr>
        <p:txBody>
          <a:bodyPr/>
          <a:lstStyle/>
          <a:p>
            <a:endParaRPr/>
          </a:p>
        </p:txBody>
      </p:sp>
      <p:sp>
        <p:nvSpPr>
          <p:cNvPr id="100" name="Shape 10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92704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78049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87403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085988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7200146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11372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5896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58428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80469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457498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25286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fontAlgn="base">
              <a:buClr>
                <a:srgbClr val="3E8A9F"/>
              </a:buClr>
              <a:buFont typeface="Arial" panose="020B0604020202020204" pitchFamily="34" charset="0"/>
              <a:buNone/>
            </a:pPr>
            <a:endParaRPr lang="en-US"/>
          </a:p>
        </p:txBody>
      </p:sp>
    </p:spTree>
    <p:extLst>
      <p:ext uri="{BB962C8B-B14F-4D97-AF65-F5344CB8AC3E}">
        <p14:creationId xmlns:p14="http://schemas.microsoft.com/office/powerpoint/2010/main" val="1910586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5130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7483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3212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803448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816288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334042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883657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gn="l">
              <a:buFont typeface="Arial,Sans-Serif"/>
              <a:buChar char="•"/>
            </a:pPr>
            <a:endParaRPr lang="en-US"/>
          </a:p>
        </p:txBody>
      </p:sp>
    </p:spTree>
    <p:extLst>
      <p:ext uri="{BB962C8B-B14F-4D97-AF65-F5344CB8AC3E}">
        <p14:creationId xmlns:p14="http://schemas.microsoft.com/office/powerpoint/2010/main" val="13829079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882227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71217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fontAlgn="base">
              <a:buClr>
                <a:srgbClr val="3E8A9F"/>
              </a:buClr>
              <a:buFont typeface="Arial" panose="020B0604020202020204" pitchFamily="34" charset="0"/>
              <a:buNone/>
            </a:pPr>
            <a:endParaRPr lang="en-US"/>
          </a:p>
        </p:txBody>
      </p:sp>
    </p:spTree>
    <p:extLst>
      <p:ext uri="{BB962C8B-B14F-4D97-AF65-F5344CB8AC3E}">
        <p14:creationId xmlns:p14="http://schemas.microsoft.com/office/powerpoint/2010/main" val="25348770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677458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8386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88618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89921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70349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42629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598295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rtl="0" fontAlgn="base">
              <a:buClr>
                <a:srgbClr val="3E8A9F"/>
              </a:buClr>
              <a:buFont typeface="Arial" panose="020B0604020202020204" pitchFamily="34" charset="0"/>
              <a:buNone/>
            </a:pPr>
            <a:endParaRPr lang="en-US"/>
          </a:p>
        </p:txBody>
      </p:sp>
    </p:spTree>
    <p:extLst>
      <p:ext uri="{BB962C8B-B14F-4D97-AF65-F5344CB8AC3E}">
        <p14:creationId xmlns:p14="http://schemas.microsoft.com/office/powerpoint/2010/main" val="2793357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143000" y="1122362"/>
            <a:ext cx="6858000" cy="2387601"/>
          </a:xfrm>
          <a:prstGeom prst="rect">
            <a:avLst/>
          </a:prstGeom>
        </p:spPr>
        <p:txBody>
          <a:bodyPr anchor="b"/>
          <a:lstStyle>
            <a:lvl1pPr algn="ctr">
              <a:defRPr sz="4500"/>
            </a:lvl1pPr>
          </a:lstStyle>
          <a:p>
            <a:r>
              <a:t>Title Text</a:t>
            </a:r>
          </a:p>
        </p:txBody>
      </p:sp>
      <p:sp>
        <p:nvSpPr>
          <p:cNvPr id="12" name="Body Level One…"/>
          <p:cNvSpPr txBox="1">
            <a:spLocks noGrp="1"/>
          </p:cNvSpPr>
          <p:nvPr>
            <p:ph type="body" sz="quarter" idx="1"/>
          </p:nvPr>
        </p:nvSpPr>
        <p:spPr>
          <a:xfrm>
            <a:off x="1143000" y="3602037"/>
            <a:ext cx="6858000" cy="1655763"/>
          </a:xfrm>
          <a:prstGeom prst="rect">
            <a:avLst/>
          </a:prstGeom>
        </p:spPr>
        <p:txBody>
          <a:bodyPr/>
          <a:lstStyle>
            <a:lvl1pPr marL="0" indent="0" algn="ctr">
              <a:buSzTx/>
              <a:buFontTx/>
              <a:buNone/>
              <a:defRPr sz="1800"/>
            </a:lvl1pPr>
            <a:lvl2pPr marL="0" indent="342900" algn="ctr">
              <a:buSzTx/>
              <a:buFontTx/>
              <a:buNone/>
              <a:defRPr sz="1800"/>
            </a:lvl2pPr>
            <a:lvl3pPr marL="0" indent="685800" algn="ctr">
              <a:buSzTx/>
              <a:buFontTx/>
              <a:buNone/>
              <a:defRPr sz="1800"/>
            </a:lvl3pPr>
            <a:lvl4pPr marL="0" indent="1028700" algn="ctr">
              <a:buSzTx/>
              <a:buFontTx/>
              <a:buNone/>
              <a:defRPr sz="1800"/>
            </a:lvl4pPr>
            <a:lvl5pPr marL="0" indent="1371600" algn="ctr">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628650" y="1825625"/>
            <a:ext cx="3886200"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629841" y="365125"/>
            <a:ext cx="7886701" cy="1325564"/>
          </a:xfrm>
          <a:prstGeom prst="rect">
            <a:avLst/>
          </a:prstGeom>
        </p:spPr>
        <p:txBody>
          <a:bodyPr/>
          <a:lstStyle/>
          <a:p>
            <a:r>
              <a:t>Title Text</a:t>
            </a:r>
          </a:p>
        </p:txBody>
      </p:sp>
      <p:sp>
        <p:nvSpPr>
          <p:cNvPr id="48" name="Body Level One…"/>
          <p:cNvSpPr txBox="1">
            <a:spLocks noGrp="1"/>
          </p:cNvSpPr>
          <p:nvPr>
            <p:ph type="body" sz="quarter" idx="1"/>
          </p:nvPr>
        </p:nvSpPr>
        <p:spPr>
          <a:xfrm>
            <a:off x="629841" y="1681163"/>
            <a:ext cx="3868341" cy="823913"/>
          </a:xfrm>
          <a:prstGeom prst="rect">
            <a:avLst/>
          </a:prstGeom>
        </p:spPr>
        <p:txBody>
          <a:bodyPr anchor="b"/>
          <a:lstStyle>
            <a:lvl1pPr marL="0" indent="0">
              <a:buSzTx/>
              <a:buFontTx/>
              <a:buNone/>
              <a:defRPr sz="1800" b="1"/>
            </a:lvl1pPr>
            <a:lvl2pPr marL="0" indent="342900">
              <a:buSzTx/>
              <a:buFontTx/>
              <a:buNone/>
              <a:defRPr sz="1800" b="1"/>
            </a:lvl2pPr>
            <a:lvl3pPr marL="0" indent="685800">
              <a:buSzTx/>
              <a:buFontTx/>
              <a:buNone/>
              <a:defRPr sz="1800" b="1"/>
            </a:lvl3pPr>
            <a:lvl4pPr marL="0" indent="1028700">
              <a:buSzTx/>
              <a:buFontTx/>
              <a:buNone/>
              <a:defRPr sz="1800" b="1"/>
            </a:lvl4pPr>
            <a:lvl5pPr marL="0" indent="1371600">
              <a:buSzTx/>
              <a:buFontTx/>
              <a:buNone/>
              <a:defRPr sz="18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29150" y="1681163"/>
            <a:ext cx="3887392" cy="823913"/>
          </a:xfrm>
          <a:prstGeom prst="rect">
            <a:avLst/>
          </a:prstGeom>
        </p:spPr>
        <p:txBody>
          <a:bodyPr anchor="b"/>
          <a:lstStyle/>
          <a:p>
            <a:pPr marL="0" indent="0">
              <a:buSzTx/>
              <a:buFontTx/>
              <a:buNone/>
              <a:defRPr sz="18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1_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629841" y="457200"/>
            <a:ext cx="2949178" cy="1600200"/>
          </a:xfrm>
          <a:prstGeom prst="rect">
            <a:avLst/>
          </a:prstGeom>
        </p:spPr>
        <p:txBody>
          <a:bodyPr anchor="b"/>
          <a:lstStyle>
            <a:lvl1pPr>
              <a:defRPr sz="2400"/>
            </a:lvl1pPr>
          </a:lstStyle>
          <a:p>
            <a:r>
              <a:t>Title Text</a:t>
            </a:r>
          </a:p>
        </p:txBody>
      </p:sp>
      <p:sp>
        <p:nvSpPr>
          <p:cNvPr id="73" name="Body Level One…"/>
          <p:cNvSpPr txBox="1">
            <a:spLocks noGrp="1"/>
          </p:cNvSpPr>
          <p:nvPr>
            <p:ph type="body" sz="half" idx="1"/>
          </p:nvPr>
        </p:nvSpPr>
        <p:spPr>
          <a:xfrm>
            <a:off x="3887391" y="987425"/>
            <a:ext cx="4629151" cy="4873626"/>
          </a:xfrm>
          <a:prstGeom prst="rect">
            <a:avLst/>
          </a:prstGeom>
        </p:spPr>
        <p:txBody>
          <a:bodyPr/>
          <a:lstStyle>
            <a:lvl1pPr>
              <a:defRPr sz="2400"/>
            </a:lvl1pPr>
            <a:lvl2pPr marL="538842" indent="-195942">
              <a:defRPr sz="2400"/>
            </a:lvl2pPr>
            <a:lvl3pPr marL="914400" indent="-228600">
              <a:defRPr sz="2400"/>
            </a:lvl3pPr>
            <a:lvl4pPr marL="1303019" indent="-274319">
              <a:defRPr sz="2400"/>
            </a:lvl4pPr>
            <a:lvl5pPr marL="1645920" indent="-274320">
              <a:defRPr sz="24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629840" y="2057400"/>
            <a:ext cx="2949180" cy="3811588"/>
          </a:xfrm>
          <a:prstGeom prst="rect">
            <a:avLst/>
          </a:prstGeom>
        </p:spPr>
        <p:txBody>
          <a:bodyPr/>
          <a:lstStyle/>
          <a:p>
            <a:pPr marL="0" indent="0">
              <a:buSzTx/>
              <a:buFontTx/>
              <a:buNone/>
              <a:defRPr sz="12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629841" y="457200"/>
            <a:ext cx="2949178" cy="1600200"/>
          </a:xfrm>
          <a:prstGeom prst="rect">
            <a:avLst/>
          </a:prstGeom>
        </p:spPr>
        <p:txBody>
          <a:bodyPr anchor="b"/>
          <a:lstStyle>
            <a:lvl1pPr>
              <a:defRPr sz="2400"/>
            </a:lvl1pPr>
          </a:lstStyle>
          <a:p>
            <a:r>
              <a:t>Title Text</a:t>
            </a:r>
          </a:p>
        </p:txBody>
      </p:sp>
      <p:sp>
        <p:nvSpPr>
          <p:cNvPr id="83" name="Picture Placeholder 2"/>
          <p:cNvSpPr>
            <a:spLocks noGrp="1"/>
          </p:cNvSpPr>
          <p:nvPr>
            <p:ph type="pic" sz="half" idx="21"/>
          </p:nvPr>
        </p:nvSpPr>
        <p:spPr>
          <a:xfrm>
            <a:off x="3887391" y="987425"/>
            <a:ext cx="4629151" cy="4873626"/>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629841" y="2057400"/>
            <a:ext cx="2949178" cy="3811588"/>
          </a:xfrm>
          <a:prstGeom prst="rect">
            <a:avLst/>
          </a:prstGeom>
        </p:spPr>
        <p:txBody>
          <a:bodyPr/>
          <a:lstStyle>
            <a:lvl1pPr marL="0" indent="0">
              <a:buSzTx/>
              <a:buFontTx/>
              <a:buNone/>
              <a:defRPr sz="1200"/>
            </a:lvl1pPr>
            <a:lvl2pPr marL="0" indent="342900">
              <a:buSzTx/>
              <a:buFontTx/>
              <a:buNone/>
              <a:defRPr sz="1200"/>
            </a:lvl2pPr>
            <a:lvl3pPr marL="0" indent="685800">
              <a:buSzTx/>
              <a:buFontTx/>
              <a:buNone/>
              <a:defRPr sz="1200"/>
            </a:lvl3pPr>
            <a:lvl4pPr marL="0" indent="1028700">
              <a:buSzTx/>
              <a:buFontTx/>
              <a:buNone/>
              <a:defRPr sz="1200"/>
            </a:lvl4pPr>
            <a:lvl5pPr marL="0" indent="1371600">
              <a:buSzTx/>
              <a:buFontTx/>
              <a:buNone/>
              <a:defRPr sz="12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92" name="bg object 16"/>
          <p:cNvSpPr/>
          <p:nvPr/>
        </p:nvSpPr>
        <p:spPr>
          <a:xfrm>
            <a:off x="329938" y="247453"/>
            <a:ext cx="8484125" cy="5523166"/>
          </a:xfrm>
          <a:prstGeom prst="rect">
            <a:avLst/>
          </a:prstGeom>
          <a:solidFill>
            <a:srgbClr val="161E47"/>
          </a:solidFill>
          <a:ln w="12700">
            <a:miter lim="400000"/>
          </a:ln>
        </p:spPr>
        <p:txBody>
          <a:bodyPr lIns="42420" tIns="42420" rIns="42420" bIns="42420"/>
          <a:lstStyle/>
          <a:p>
            <a:pPr defTabSz="848412">
              <a:defRPr sz="1600"/>
            </a:pPr>
            <a:endParaRPr/>
          </a:p>
        </p:txBody>
      </p:sp>
      <p:sp>
        <p:nvSpPr>
          <p:cNvPr id="93" name="Slide Number"/>
          <p:cNvSpPr txBox="1">
            <a:spLocks noGrp="1"/>
          </p:cNvSpPr>
          <p:nvPr>
            <p:ph type="sldNum" sz="quarter" idx="2"/>
          </p:nvPr>
        </p:nvSpPr>
        <p:spPr>
          <a:xfrm>
            <a:off x="8373843" y="6377940"/>
            <a:ext cx="238722" cy="241301"/>
          </a:xfrm>
          <a:prstGeom prst="rect">
            <a:avLst/>
          </a:prstGeom>
        </p:spPr>
        <p:txBody>
          <a:bodyPr lIns="0" tIns="0" rIns="0" bIns="0" anchor="t"/>
          <a:lstStyle>
            <a:lvl1pPr defTabSz="848412">
              <a:defRPr sz="1600">
                <a:latin typeface="+mj-lt"/>
                <a:ea typeface="+mj-ea"/>
                <a:cs typeface="+mj-cs"/>
                <a:sym typeface="Helvetica"/>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28650" y="365125"/>
            <a:ext cx="7886700" cy="1325564"/>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628650" y="1825625"/>
            <a:ext cx="7886700" cy="435133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295347" y="6435957"/>
            <a:ext cx="220003" cy="205914"/>
          </a:xfrm>
          <a:prstGeom prst="rect">
            <a:avLst/>
          </a:prstGeom>
          <a:ln w="12700">
            <a:miter lim="400000"/>
          </a:ln>
        </p:spPr>
        <p:txBody>
          <a:bodyPr wrap="none" lIns="45719" rIns="45719" anchor="ctr">
            <a:spAutoFit/>
          </a:bodyPr>
          <a:lstStyle>
            <a:lvl1pPr algn="r">
              <a:defRPr sz="9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Lst>
  <p:transition spd="med"/>
  <p:txStyles>
    <p:titleStyle>
      <a:lvl1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1pPr>
      <a:lvl2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2pPr>
      <a:lvl3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3pPr>
      <a:lvl4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4pPr>
      <a:lvl5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5pPr>
      <a:lvl6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6pPr>
      <a:lvl7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7pPr>
      <a:lvl8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8pPr>
      <a:lvl9pPr marL="0" marR="0" indent="0" algn="l" defTabSz="685800" rtl="0" latinLnBrk="0">
        <a:lnSpc>
          <a:spcPct val="90000"/>
        </a:lnSpc>
        <a:spcBef>
          <a:spcPts val="0"/>
        </a:spcBef>
        <a:spcAft>
          <a:spcPts val="0"/>
        </a:spcAft>
        <a:buClrTx/>
        <a:buSzTx/>
        <a:buFontTx/>
        <a:buNone/>
        <a:tabLst/>
        <a:defRPr sz="3300" b="0" i="0" u="none" strike="noStrike" cap="none" spc="0" baseline="0">
          <a:solidFill>
            <a:srgbClr val="000000"/>
          </a:solidFill>
          <a:uFillTx/>
          <a:latin typeface="Calibri Light"/>
          <a:ea typeface="Calibri Light"/>
          <a:cs typeface="Calibri Light"/>
          <a:sym typeface="Calibri Light"/>
        </a:defRPr>
      </a:lvl9pPr>
    </p:titleStyle>
    <p:bodyStyle>
      <a:lvl1pPr marL="171450" marR="0" indent="-171450"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1pPr>
      <a:lvl2pPr marL="542925" marR="0" indent="-200025"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2pPr>
      <a:lvl3pPr marL="925830" marR="0" indent="-240030"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3pPr>
      <a:lvl4pPr marL="13056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4pPr>
      <a:lvl5pPr marL="16485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5pPr>
      <a:lvl6pPr marL="19914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6pPr>
      <a:lvl7pPr marL="23343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7pPr>
      <a:lvl8pPr marL="26772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8pPr>
      <a:lvl9pPr marL="3020157" marR="0" indent="-276957" algn="l" defTabSz="685800" rtl="0" latinLnBrk="0">
        <a:lnSpc>
          <a:spcPct val="90000"/>
        </a:lnSpc>
        <a:spcBef>
          <a:spcPts val="700"/>
        </a:spcBef>
        <a:spcAft>
          <a:spcPts val="0"/>
        </a:spcAft>
        <a:buClrTx/>
        <a:buSzPct val="100000"/>
        <a:buFont typeface="Arial"/>
        <a:buChar char="•"/>
        <a:tabLst/>
        <a:defRPr sz="21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myunemployment.nj.gov/eligibility"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hyperlink" Target="myunemployment.nj.gov/outofstate" TargetMode="Externa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myunemployment.nj.gov"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myunemployment.nj.gov/identity" TargetMode="Externa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myunemployment.nj.gov/contactus" TargetMode="External"/><Relationship Id="rId5" Type="http://schemas.openxmlformats.org/officeDocument/2006/relationships/hyperlink" Target="myunemployment.nj.gov/certify" TargetMode="Externa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https://www.nj.gov/labor/myunemployment/assets/pdfs/BC_514.pdf" TargetMode="External"/><Relationship Id="rId5" Type="http://schemas.openxmlformats.org/officeDocument/2006/relationships/hyperlink" Target="myunemployment.nj.gov/worksearch" TargetMode="Externa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hyperlink" Target="nj.gov/labor/career-services" TargetMode="Externa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nj.gov/labor/myunemployment/factfinding/"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myunemployment.nj.gov/appeals" TargetMode="Externa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hyperlink" Target="myunemployment.nj.gov/overpayments" TargetMode="Externa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hyperlink" Target="myunemployment.nj.gov/calculate" TargetMode="Externa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hyperlink" Target="myunemployment.nj.gov/dependent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hyperlink" Target="myleavebenefits.nj.gov/unemployed" TargetMode="Externa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hyperlink" Target="myunemployment.nj.gov/identity" TargetMode="External"/><Relationship Id="rId5" Type="http://schemas.openxmlformats.org/officeDocument/2006/relationships/hyperlink" Target="myunemployment.nj.gov/appointment" TargetMode="Externa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www.nj.gov/labor/myunemployment/before/about/calculator/" TargetMode="External"/><Relationship Id="rId5" Type="http://schemas.openxmlformats.org/officeDocument/2006/relationships/hyperlink" Target="https://www.nj.gov/labor/myunemployment/before/about/who/alternatebaseyears.shtml"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object 2"/>
          <p:cNvSpPr txBox="1"/>
          <p:nvPr/>
        </p:nvSpPr>
        <p:spPr>
          <a:xfrm>
            <a:off x="2409371" y="2423886"/>
            <a:ext cx="5938063" cy="2462213"/>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p>
            <a:pPr indent="12700" defTabSz="848412">
              <a:defRPr sz="2200" spc="50">
                <a:solidFill>
                  <a:srgbClr val="FFFFFF"/>
                </a:solidFill>
                <a:latin typeface="Roboto"/>
                <a:ea typeface="Roboto"/>
                <a:cs typeface="Roboto"/>
                <a:sym typeface="Roboto"/>
              </a:defRPr>
            </a:pPr>
            <a:r>
              <a:rPr lang="en-US" sz="4400" b="1" spc="59">
                <a:solidFill>
                  <a:schemeClr val="bg1"/>
                </a:solidFill>
              </a:rPr>
              <a:t>NJ UNEMPLOYMENT BENEFITS</a:t>
            </a:r>
          </a:p>
          <a:p>
            <a:pPr indent="12700" defTabSz="848412">
              <a:defRPr sz="2200" spc="50">
                <a:solidFill>
                  <a:srgbClr val="FFFFFF"/>
                </a:solidFill>
                <a:latin typeface="Roboto"/>
                <a:ea typeface="Roboto"/>
                <a:cs typeface="Roboto"/>
                <a:sym typeface="Roboto"/>
              </a:defRPr>
            </a:pPr>
            <a:endParaRPr lang="en-US" sz="3600" b="1" spc="59">
              <a:solidFill>
                <a:srgbClr val="9CCBD8"/>
              </a:solidFill>
            </a:endParaRPr>
          </a:p>
          <a:p>
            <a:pPr indent="12700" defTabSz="848412">
              <a:defRPr sz="2200" spc="50">
                <a:solidFill>
                  <a:srgbClr val="FFFFFF"/>
                </a:solidFill>
                <a:latin typeface="Roboto"/>
                <a:ea typeface="Roboto"/>
                <a:cs typeface="Roboto"/>
                <a:sym typeface="Roboto"/>
              </a:defRPr>
            </a:pPr>
            <a:r>
              <a:rPr lang="en-US" sz="3600" b="1" spc="59">
                <a:solidFill>
                  <a:srgbClr val="9CCBD8"/>
                </a:solidFill>
              </a:rPr>
              <a:t>WHAT YOU NEED TO KNOW</a:t>
            </a:r>
            <a:endParaRPr lang="en-US" sz="2400" b="1" spc="59">
              <a:solidFill>
                <a:srgbClr val="9CCBD8"/>
              </a:solidFill>
            </a:endParaRPr>
          </a:p>
        </p:txBody>
      </p:sp>
      <p:grpSp>
        <p:nvGrpSpPr>
          <p:cNvPr id="108" name="object 3"/>
          <p:cNvGrpSpPr/>
          <p:nvPr/>
        </p:nvGrpSpPr>
        <p:grpSpPr>
          <a:xfrm>
            <a:off x="329936" y="384140"/>
            <a:ext cx="8484128" cy="6095778"/>
            <a:chOff x="2" y="267313"/>
            <a:chExt cx="8484126" cy="6095777"/>
          </a:xfrm>
        </p:grpSpPr>
        <p:pic>
          <p:nvPicPr>
            <p:cNvPr id="103" name="object 4" descr="object 4"/>
            <p:cNvPicPr>
              <a:picLocks noChangeAspect="1"/>
            </p:cNvPicPr>
            <p:nvPr/>
          </p:nvPicPr>
          <p:blipFill>
            <a:blip r:embed="rId3"/>
            <a:stretch>
              <a:fillRect/>
            </a:stretch>
          </p:blipFill>
          <p:spPr>
            <a:xfrm>
              <a:off x="466631" y="2337802"/>
              <a:ext cx="1075092" cy="1074656"/>
            </a:xfrm>
            <a:prstGeom prst="rect">
              <a:avLst/>
            </a:prstGeom>
            <a:ln w="12700" cap="flat">
              <a:noFill/>
              <a:miter lim="400000"/>
            </a:ln>
            <a:effectLst/>
          </p:spPr>
        </p:pic>
        <p:sp>
          <p:nvSpPr>
            <p:cNvPr id="104" name="object 5"/>
            <p:cNvSpPr/>
            <p:nvPr/>
          </p:nvSpPr>
          <p:spPr>
            <a:xfrm>
              <a:off x="430101" y="1967841"/>
              <a:ext cx="7623929" cy="1"/>
            </a:xfrm>
            <a:prstGeom prst="line">
              <a:avLst/>
            </a:prstGeom>
            <a:noFill/>
            <a:ln w="3175" cap="flat">
              <a:solidFill>
                <a:srgbClr val="FFFFFF"/>
              </a:solidFill>
              <a:prstDash val="solid"/>
              <a:round/>
            </a:ln>
            <a:effectLst/>
          </p:spPr>
          <p:txBody>
            <a:bodyPr wrap="square" lIns="42420" tIns="42420" rIns="42420" bIns="42420" numCol="1" anchor="t">
              <a:noAutofit/>
            </a:bodyPr>
            <a:lstStyle/>
            <a:p>
              <a:pPr defTabSz="848412">
                <a:defRPr sz="1600"/>
              </a:pPr>
              <a:endParaRPr/>
            </a:p>
          </p:txBody>
        </p:sp>
        <p:sp>
          <p:nvSpPr>
            <p:cNvPr id="105" name="object 6"/>
            <p:cNvSpPr/>
            <p:nvPr/>
          </p:nvSpPr>
          <p:spPr>
            <a:xfrm>
              <a:off x="1876236" y="2103859"/>
              <a:ext cx="16903" cy="1537242"/>
            </a:xfrm>
            <a:prstGeom prst="line">
              <a:avLst/>
            </a:prstGeom>
            <a:noFill/>
            <a:ln w="3175" cap="flat">
              <a:solidFill>
                <a:srgbClr val="FFFFFF"/>
              </a:solidFill>
              <a:prstDash val="solid"/>
              <a:round/>
            </a:ln>
            <a:effectLst/>
          </p:spPr>
          <p:txBody>
            <a:bodyPr wrap="square" lIns="42420" tIns="42420" rIns="42420" bIns="42420" numCol="1" anchor="t">
              <a:noAutofit/>
            </a:bodyPr>
            <a:lstStyle/>
            <a:p>
              <a:pPr defTabSz="848412">
                <a:defRPr sz="1600"/>
              </a:pPr>
              <a:endParaRPr/>
            </a:p>
          </p:txBody>
        </p:sp>
        <p:sp>
          <p:nvSpPr>
            <p:cNvPr id="106" name="object 7"/>
            <p:cNvSpPr/>
            <p:nvPr/>
          </p:nvSpPr>
          <p:spPr>
            <a:xfrm>
              <a:off x="3" y="5523160"/>
              <a:ext cx="8484125" cy="839930"/>
            </a:xfrm>
            <a:prstGeom prst="rect">
              <a:avLst/>
            </a:prstGeom>
            <a:solidFill>
              <a:srgbClr val="006782"/>
            </a:solidFill>
            <a:ln w="12700" cap="flat">
              <a:noFill/>
              <a:miter lim="400000"/>
            </a:ln>
            <a:effectLst/>
          </p:spPr>
          <p:txBody>
            <a:bodyPr wrap="square" lIns="42420" tIns="42420" rIns="42420" bIns="42420" numCol="1" anchor="t">
              <a:noAutofit/>
            </a:bodyPr>
            <a:lstStyle/>
            <a:p>
              <a:pPr defTabSz="848412">
                <a:defRPr sz="1600"/>
              </a:pPr>
              <a:endParaRPr/>
            </a:p>
          </p:txBody>
        </p:sp>
        <p:sp>
          <p:nvSpPr>
            <p:cNvPr id="107" name="object 8"/>
            <p:cNvSpPr/>
            <p:nvPr/>
          </p:nvSpPr>
          <p:spPr>
            <a:xfrm>
              <a:off x="2" y="267313"/>
              <a:ext cx="8484125" cy="61085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8400"/>
                  </a:lnTo>
                  <a:lnTo>
                    <a:pt x="4903" y="21600"/>
                  </a:lnTo>
                  <a:lnTo>
                    <a:pt x="21600" y="21600"/>
                  </a:lnTo>
                  <a:lnTo>
                    <a:pt x="21600" y="0"/>
                  </a:lnTo>
                  <a:close/>
                </a:path>
              </a:pathLst>
            </a:custGeom>
            <a:solidFill>
              <a:srgbClr val="3E8A9F"/>
            </a:solidFill>
            <a:ln w="12700" cap="flat">
              <a:noFill/>
              <a:miter lim="400000"/>
            </a:ln>
            <a:effectLst/>
          </p:spPr>
          <p:txBody>
            <a:bodyPr wrap="square" lIns="42420" tIns="42420" rIns="42420" bIns="42420" numCol="1" anchor="t">
              <a:noAutofit/>
            </a:bodyPr>
            <a:lstStyle/>
            <a:p>
              <a:pPr defTabSz="848412">
                <a:defRPr sz="1600"/>
              </a:pPr>
              <a:endParaRPr/>
            </a:p>
          </p:txBody>
        </p:sp>
      </p:gr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UNIQUE ELIGIBILITY REQUIREMENTS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2B20F1DA-9D2B-6C09-4842-29FA83F17617}"/>
              </a:ext>
            </a:extLst>
          </p:cNvPr>
          <p:cNvSpPr txBox="1"/>
          <p:nvPr/>
        </p:nvSpPr>
        <p:spPr>
          <a:xfrm>
            <a:off x="465511" y="2209493"/>
            <a:ext cx="6922070" cy="30469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buClr>
                <a:srgbClr val="3E8A9F"/>
              </a:buClr>
              <a:buFont typeface="Arial" panose="020B0604020202020204" pitchFamily="34" charset="0"/>
              <a:buChar char="•"/>
            </a:pPr>
            <a:r>
              <a:rPr lang="en-US" sz="2400">
                <a:solidFill>
                  <a:schemeClr val="tx1"/>
                </a:solidFill>
              </a:rPr>
              <a:t>There are unique eligibility requirements for the following types of employment: </a:t>
            </a:r>
          </a:p>
          <a:p>
            <a:pPr fontAlgn="base">
              <a:buClr>
                <a:srgbClr val="3E8A9F"/>
              </a:buClr>
            </a:pPr>
            <a:endParaRPr lang="en-US" sz="2400">
              <a:solidFill>
                <a:schemeClr val="tx1"/>
              </a:solidFill>
            </a:endParaRPr>
          </a:p>
          <a:p>
            <a:pPr marL="914400" lvl="2" indent="-342900" fontAlgn="base">
              <a:buClr>
                <a:srgbClr val="3E8A9F"/>
              </a:buClr>
              <a:buFont typeface="Wingdings" panose="05000000000000000000" pitchFamily="2" charset="2"/>
              <a:buChar char="Ø"/>
            </a:pPr>
            <a:r>
              <a:rPr lang="en-US" sz="2400">
                <a:solidFill>
                  <a:schemeClr val="tx1"/>
                </a:solidFill>
              </a:rPr>
              <a:t>Teachers &amp; School Employees </a:t>
            </a:r>
          </a:p>
          <a:p>
            <a:pPr marL="914400" lvl="2" indent="-342900" fontAlgn="base">
              <a:buClr>
                <a:srgbClr val="3E8A9F"/>
              </a:buClr>
              <a:buFont typeface="Wingdings" panose="05000000000000000000" pitchFamily="2" charset="2"/>
              <a:buChar char="Ø"/>
            </a:pPr>
            <a:r>
              <a:rPr lang="en-US" sz="2400">
                <a:solidFill>
                  <a:schemeClr val="tx1"/>
                </a:solidFill>
              </a:rPr>
              <a:t>Corporate Officers &amp; Business Owners </a:t>
            </a:r>
          </a:p>
          <a:p>
            <a:pPr marL="342900" indent="-342900" fontAlgn="base">
              <a:buClr>
                <a:srgbClr val="3E8A9F"/>
              </a:buClr>
              <a:buFont typeface="Arial" panose="020B0604020202020204" pitchFamily="34" charset="0"/>
              <a:buChar char="•"/>
            </a:pPr>
            <a:endParaRPr lang="en-US" sz="2400">
              <a:solidFill>
                <a:schemeClr val="tx1"/>
              </a:solidFill>
            </a:endParaRPr>
          </a:p>
          <a:p>
            <a:pPr marL="342900" indent="-342900" fontAlgn="base">
              <a:buClr>
                <a:srgbClr val="3E8A9F"/>
              </a:buClr>
              <a:buFont typeface="Arial" panose="020B0604020202020204" pitchFamily="34" charset="0"/>
              <a:buChar char="•"/>
            </a:pPr>
            <a:r>
              <a:rPr lang="en-US" sz="2400">
                <a:solidFill>
                  <a:schemeClr val="tx1"/>
                </a:solidFill>
              </a:rPr>
              <a:t>To learn more, visit </a:t>
            </a:r>
            <a:r>
              <a:rPr lang="en-US" sz="2400" b="1">
                <a:solidFill>
                  <a:schemeClr val="tx1"/>
                </a:solidFill>
                <a:hlinkClick r:id="rId5" action="ppaction://hlinkfile"/>
              </a:rPr>
              <a:t>myunemployment.nj.gov/eligibility</a:t>
            </a:r>
            <a:r>
              <a:rPr lang="en-US" sz="2400">
                <a:solidFill>
                  <a:schemeClr val="tx1"/>
                </a:solidFill>
              </a:rPr>
              <a:t>. </a:t>
            </a:r>
          </a:p>
        </p:txBody>
      </p:sp>
    </p:spTree>
    <p:extLst>
      <p:ext uri="{BB962C8B-B14F-4D97-AF65-F5344CB8AC3E}">
        <p14:creationId xmlns:p14="http://schemas.microsoft.com/office/powerpoint/2010/main" val="3203469939"/>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6" y="1123551"/>
            <a:ext cx="8131553"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LIVE AND WORK IN DIFFERENT STATES?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AA7C7FB1-D140-A217-75AF-8A441F19A1D9}"/>
              </a:ext>
            </a:extLst>
          </p:cNvPr>
          <p:cNvSpPr txBox="1"/>
          <p:nvPr/>
        </p:nvSpPr>
        <p:spPr>
          <a:xfrm>
            <a:off x="465511" y="2209493"/>
            <a:ext cx="6922070" cy="267765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fontAlgn="base">
              <a:buClr>
                <a:srgbClr val="3E8A9F"/>
              </a:buClr>
            </a:pPr>
            <a:r>
              <a:rPr lang="en-US" sz="2400">
                <a:solidFill>
                  <a:schemeClr val="tx1"/>
                </a:solidFill>
              </a:rPr>
              <a:t>You generally must apply for benefits in the state that you worked in the past 18 months. </a:t>
            </a:r>
          </a:p>
          <a:p>
            <a:pPr marL="342900" indent="-342900" fontAlgn="base">
              <a:buClr>
                <a:srgbClr val="3E8A9F"/>
              </a:buClr>
              <a:buFont typeface="Arial" panose="020B0604020202020204" pitchFamily="34" charset="0"/>
              <a:buChar char="•"/>
            </a:pPr>
            <a:endParaRPr lang="en-US" sz="2400">
              <a:solidFill>
                <a:schemeClr val="tx1"/>
              </a:solidFill>
            </a:endParaRPr>
          </a:p>
          <a:p>
            <a:pPr marL="342900" indent="-342900" fontAlgn="base">
              <a:buClr>
                <a:srgbClr val="3E8A9F"/>
              </a:buClr>
              <a:buFont typeface="Arial" panose="020B0604020202020204" pitchFamily="34" charset="0"/>
              <a:buChar char="•"/>
            </a:pPr>
            <a:r>
              <a:rPr lang="en-US" sz="2400">
                <a:solidFill>
                  <a:schemeClr val="tx1"/>
                </a:solidFill>
              </a:rPr>
              <a:t>Exceptions for military service </a:t>
            </a:r>
          </a:p>
          <a:p>
            <a:pPr marL="342900" indent="-342900" fontAlgn="base">
              <a:buClr>
                <a:srgbClr val="3E8A9F"/>
              </a:buClr>
              <a:buFont typeface="Arial" panose="020B0604020202020204" pitchFamily="34" charset="0"/>
              <a:buChar char="•"/>
            </a:pPr>
            <a:endParaRPr lang="en-US" sz="2400">
              <a:solidFill>
                <a:schemeClr val="tx1"/>
              </a:solidFill>
            </a:endParaRPr>
          </a:p>
          <a:p>
            <a:pPr marL="342900" indent="-342900" fontAlgn="base">
              <a:buClr>
                <a:srgbClr val="3E8A9F"/>
              </a:buClr>
              <a:buFont typeface="Arial" panose="020B0604020202020204" pitchFamily="34" charset="0"/>
              <a:buChar char="•"/>
            </a:pPr>
            <a:r>
              <a:rPr lang="en-US" sz="2400">
                <a:solidFill>
                  <a:schemeClr val="tx1"/>
                </a:solidFill>
              </a:rPr>
              <a:t>Learn more at </a:t>
            </a:r>
            <a:r>
              <a:rPr lang="en-US" sz="2400" b="1">
                <a:solidFill>
                  <a:schemeClr val="tx1"/>
                </a:solidFill>
                <a:hlinkClick r:id="rId5" action="ppaction://hlinkfile"/>
              </a:rPr>
              <a:t>myunemployment.nj.gov/</a:t>
            </a:r>
            <a:r>
              <a:rPr lang="en-US" sz="2400" b="1" err="1">
                <a:solidFill>
                  <a:schemeClr val="tx1"/>
                </a:solidFill>
                <a:hlinkClick r:id="rId5" action="ppaction://hlinkfile"/>
              </a:rPr>
              <a:t>outofstate</a:t>
            </a:r>
            <a:r>
              <a:rPr lang="en-US" sz="2400">
                <a:solidFill>
                  <a:schemeClr val="tx1"/>
                </a:solidFill>
                <a:hlinkClick r:id="rId5" action="ppaction://hlinkfile"/>
              </a:rPr>
              <a:t> </a:t>
            </a:r>
            <a:endParaRPr lang="en-US" sz="2400">
              <a:solidFill>
                <a:schemeClr val="tx1"/>
              </a:solidFill>
            </a:endParaRPr>
          </a:p>
        </p:txBody>
      </p:sp>
    </p:spTree>
    <p:extLst>
      <p:ext uri="{BB962C8B-B14F-4D97-AF65-F5344CB8AC3E}">
        <p14:creationId xmlns:p14="http://schemas.microsoft.com/office/powerpoint/2010/main" val="105644135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6" y="1123551"/>
            <a:ext cx="8131553"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HOW TO APPLY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ACE79413-6D8A-2E70-8742-7FE6A7B27144}"/>
              </a:ext>
            </a:extLst>
          </p:cNvPr>
          <p:cNvSpPr txBox="1"/>
          <p:nvPr/>
        </p:nvSpPr>
        <p:spPr>
          <a:xfrm>
            <a:off x="465511" y="2209493"/>
            <a:ext cx="6922070" cy="30469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fontAlgn="base">
              <a:buClr>
                <a:srgbClr val="3E8A9F"/>
              </a:buClr>
            </a:pPr>
            <a:r>
              <a:rPr lang="en-US" sz="2400">
                <a:solidFill>
                  <a:schemeClr val="tx1"/>
                </a:solidFill>
              </a:rPr>
              <a:t>We recommend you apply online at </a:t>
            </a:r>
            <a:r>
              <a:rPr lang="en-US" sz="2400" b="1">
                <a:solidFill>
                  <a:schemeClr val="tx1"/>
                </a:solidFill>
                <a:hlinkClick r:id="rId5" action="ppaction://hlinkfile"/>
              </a:rPr>
              <a:t>myunemployment.nj.gov</a:t>
            </a:r>
            <a:r>
              <a:rPr lang="en-US" sz="2400">
                <a:solidFill>
                  <a:schemeClr val="tx1"/>
                </a:solidFill>
              </a:rPr>
              <a:t>. </a:t>
            </a:r>
          </a:p>
          <a:p>
            <a:endParaRPr lang="en-US" sz="2400">
              <a:solidFill>
                <a:schemeClr val="tx1"/>
              </a:solidFill>
            </a:endParaRPr>
          </a:p>
          <a:p>
            <a:r>
              <a:rPr lang="en-US" sz="2400">
                <a:solidFill>
                  <a:schemeClr val="tx1"/>
                </a:solidFill>
              </a:rPr>
              <a:t>You can apply online in English and Spanish.</a:t>
            </a:r>
          </a:p>
          <a:p>
            <a:pPr fontAlgn="base">
              <a:buClr>
                <a:srgbClr val="3E8A9F"/>
              </a:buClr>
            </a:pPr>
            <a:endParaRPr lang="en-US" sz="2400">
              <a:solidFill>
                <a:schemeClr val="tx1"/>
              </a:solidFill>
            </a:endParaRPr>
          </a:p>
          <a:p>
            <a:pPr fontAlgn="base">
              <a:buClr>
                <a:srgbClr val="3E8A9F"/>
              </a:buClr>
            </a:pPr>
            <a:r>
              <a:rPr lang="en-US" sz="2400">
                <a:solidFill>
                  <a:schemeClr val="tx1"/>
                </a:solidFill>
              </a:rPr>
              <a:t>To apply by phone in English or Spanish, call </a:t>
            </a:r>
            <a:br>
              <a:rPr lang="en-US" sz="2400">
                <a:solidFill>
                  <a:schemeClr val="tx1"/>
                </a:solidFill>
              </a:rPr>
            </a:br>
            <a:r>
              <a:rPr lang="en-US" sz="2400" b="1">
                <a:solidFill>
                  <a:srgbClr val="4D4FF8"/>
                </a:solidFill>
              </a:rPr>
              <a:t>(732) 761-2020</a:t>
            </a:r>
            <a:r>
              <a:rPr lang="en-US" sz="2400">
                <a:solidFill>
                  <a:schemeClr val="tx1"/>
                </a:solidFill>
              </a:rPr>
              <a:t>. For other languages, choose to speak with an agent and request an interpreter.</a:t>
            </a:r>
          </a:p>
        </p:txBody>
      </p:sp>
    </p:spTree>
    <p:extLst>
      <p:ext uri="{BB962C8B-B14F-4D97-AF65-F5344CB8AC3E}">
        <p14:creationId xmlns:p14="http://schemas.microsoft.com/office/powerpoint/2010/main" val="3104996153"/>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6" y="1123551"/>
            <a:ext cx="8131553"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VERIFYING YOUR IDENTITY</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0879134E-5676-F896-76AB-6F4E3E27B413}"/>
              </a:ext>
            </a:extLst>
          </p:cNvPr>
          <p:cNvSpPr txBox="1"/>
          <p:nvPr/>
        </p:nvSpPr>
        <p:spPr>
          <a:xfrm>
            <a:off x="465511" y="2209493"/>
            <a:ext cx="6922070" cy="36933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fontAlgn="base">
              <a:buClr>
                <a:srgbClr val="3E8A9F"/>
              </a:buClr>
              <a:buFont typeface="Arial" panose="020B0604020202020204" pitchFamily="34" charset="0"/>
              <a:buChar char="•"/>
            </a:pPr>
            <a:r>
              <a:rPr lang="en-US">
                <a:solidFill>
                  <a:schemeClr val="tx1"/>
                </a:solidFill>
              </a:rPr>
              <a:t>You will be instructed to verify your identity through a specific weblink connected to </a:t>
            </a:r>
            <a:r>
              <a:rPr lang="en-US" b="1">
                <a:solidFill>
                  <a:schemeClr val="tx1"/>
                </a:solidFill>
              </a:rPr>
              <a:t>ID.me</a:t>
            </a:r>
            <a:r>
              <a:rPr lang="en-US">
                <a:solidFill>
                  <a:schemeClr val="tx1"/>
                </a:solidFill>
              </a:rPr>
              <a:t>. </a:t>
            </a:r>
            <a:endParaRPr lang="en-US">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r>
              <a:rPr lang="en-US">
                <a:solidFill>
                  <a:schemeClr val="tx1"/>
                </a:solidFill>
              </a:rPr>
              <a:t>The process can be completed in a few minutes using the email address associated with your initial unemployment claim, a computer or mobile phone, and common pieces of identification documents. </a:t>
            </a:r>
            <a:br>
              <a:rPr lang="en-US">
                <a:solidFill>
                  <a:schemeClr val="tx1"/>
                </a:solidFill>
              </a:rPr>
            </a:br>
            <a:endParaRPr lang="en-US">
              <a:solidFill>
                <a:schemeClr val="tx1"/>
              </a:solidFill>
              <a:latin typeface="Calibri" panose="020F0502020204030204" pitchFamily="34" charset="0"/>
            </a:endParaRPr>
          </a:p>
          <a:p>
            <a:pPr marL="914400" indent="-457200" fontAlgn="base">
              <a:buClr>
                <a:srgbClr val="3E8A9F"/>
              </a:buClr>
              <a:buFont typeface="Wingdings" panose="05000000000000000000" pitchFamily="2" charset="2"/>
              <a:buChar char="Ø"/>
            </a:pPr>
            <a:r>
              <a:rPr lang="en-US">
                <a:solidFill>
                  <a:schemeClr val="tx1"/>
                </a:solidFill>
              </a:rPr>
              <a:t>You can also complete the process via a live video conference session in the language of your choice. </a:t>
            </a:r>
            <a:endParaRPr lang="en-US">
              <a:solidFill>
                <a:schemeClr val="tx1"/>
              </a:solidFill>
              <a:latin typeface="Calibri" panose="020F0502020204030204" pitchFamily="34" charset="0"/>
            </a:endParaRPr>
          </a:p>
          <a:p>
            <a:pPr marL="914400" indent="-457200" fontAlgn="base">
              <a:buClr>
                <a:srgbClr val="3E8A9F"/>
              </a:buClr>
              <a:buFont typeface="Wingdings" panose="05000000000000000000" pitchFamily="2" charset="2"/>
              <a:buChar char="Ø"/>
            </a:pPr>
            <a:r>
              <a:rPr lang="en-US">
                <a:solidFill>
                  <a:schemeClr val="tx1"/>
                </a:solidFill>
              </a:rPr>
              <a:t>You can also schedule an in-person appointment. </a:t>
            </a:r>
            <a:endParaRPr lang="en-US">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r>
              <a:rPr lang="en-US">
                <a:solidFill>
                  <a:schemeClr val="tx1"/>
                </a:solidFill>
              </a:rPr>
              <a:t>Learn more at </a:t>
            </a:r>
            <a:r>
              <a:rPr lang="en-US" b="1">
                <a:solidFill>
                  <a:schemeClr val="tx1"/>
                </a:solidFill>
                <a:hlinkClick r:id="rId5" action="ppaction://hlinkfile"/>
              </a:rPr>
              <a:t>myunemployment.nj.gov/identity</a:t>
            </a:r>
            <a:r>
              <a:rPr lang="en-US">
                <a:solidFill>
                  <a:schemeClr val="tx1"/>
                </a:solidFill>
              </a:rPr>
              <a:t>.</a:t>
            </a:r>
          </a:p>
        </p:txBody>
      </p:sp>
    </p:spTree>
    <p:extLst>
      <p:ext uri="{BB962C8B-B14F-4D97-AF65-F5344CB8AC3E}">
        <p14:creationId xmlns:p14="http://schemas.microsoft.com/office/powerpoint/2010/main" val="258382179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6" y="1123551"/>
            <a:ext cx="8131553"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CERTIFYING FOR BENEFITS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1D1227D3-7FC1-D5E2-3559-6D9C801180A9}"/>
              </a:ext>
            </a:extLst>
          </p:cNvPr>
          <p:cNvSpPr txBox="1"/>
          <p:nvPr/>
        </p:nvSpPr>
        <p:spPr>
          <a:xfrm>
            <a:off x="465511" y="2209493"/>
            <a:ext cx="6922070" cy="36933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fontAlgn="base">
              <a:buClr>
                <a:srgbClr val="3E8A9F"/>
              </a:buClr>
              <a:buFont typeface="Arial" panose="020B0604020202020204" pitchFamily="34" charset="0"/>
              <a:buChar char="•"/>
            </a:pPr>
            <a:r>
              <a:rPr lang="en-US">
                <a:solidFill>
                  <a:schemeClr val="tx1"/>
                </a:solidFill>
              </a:rPr>
              <a:t>You must certify for benefits each week you wish to receive benefits.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When you certify, you are confirming that you were able and available for work the entire week.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You certify for benefits after the week has passed.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You can certify Sunday through Friday at 8am to 7pm.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If you do not certify for 28 days your claim will be closed and you will need to reopen the claim. You may not receive benefits for the weeks in which you do not certify.</a:t>
            </a:r>
          </a:p>
        </p:txBody>
      </p:sp>
    </p:spTree>
    <p:extLst>
      <p:ext uri="{BB962C8B-B14F-4D97-AF65-F5344CB8AC3E}">
        <p14:creationId xmlns:p14="http://schemas.microsoft.com/office/powerpoint/2010/main" val="231357587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88610" y="1116958"/>
            <a:ext cx="9267624"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FIRST TIME CERTIFYING?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EE1EB56F-A1A5-FCF1-80A0-9B3F965D1F65}"/>
              </a:ext>
            </a:extLst>
          </p:cNvPr>
          <p:cNvSpPr txBox="1"/>
          <p:nvPr/>
        </p:nvSpPr>
        <p:spPr>
          <a:xfrm>
            <a:off x="465511" y="2209493"/>
            <a:ext cx="6922070"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fontAlgn="base">
              <a:buClr>
                <a:srgbClr val="3E8A9F"/>
              </a:buClr>
              <a:buFont typeface="Arial" panose="020B0604020202020204" pitchFamily="34" charset="0"/>
              <a:buChar char="•"/>
            </a:pPr>
            <a:r>
              <a:rPr lang="en-US">
                <a:solidFill>
                  <a:schemeClr val="tx1"/>
                </a:solidFill>
              </a:rPr>
              <a:t>Your claim is dated the Sunday of the week in which you filed your initial claim. The first time you claim benefits will be on a Wednesday, 17 days after your date of claim.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The first time you certify you'll need to create a 4-digit PIN after entering your Social Security number.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Remember your PIN—You'll need it to certify each week.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Visit </a:t>
            </a:r>
            <a:r>
              <a:rPr lang="en-US" b="1">
                <a:solidFill>
                  <a:schemeClr val="tx1"/>
                </a:solidFill>
                <a:hlinkClick r:id="rId5" action="ppaction://hlinkfile"/>
              </a:rPr>
              <a:t>myunemployment.nj.gov/certify </a:t>
            </a:r>
            <a:r>
              <a:rPr lang="en-US">
                <a:solidFill>
                  <a:schemeClr val="tx1"/>
                </a:solidFill>
              </a:rPr>
              <a:t>to certify online.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If you can’t certify online, visit </a:t>
            </a:r>
            <a:r>
              <a:rPr lang="en-US" b="1">
                <a:solidFill>
                  <a:schemeClr val="tx1"/>
                </a:solidFill>
                <a:hlinkClick r:id="rId6" action="ppaction://hlinkfile"/>
              </a:rPr>
              <a:t>myunemployment.nj.gov/</a:t>
            </a:r>
            <a:r>
              <a:rPr lang="en-US" b="1" err="1">
                <a:solidFill>
                  <a:schemeClr val="tx1"/>
                </a:solidFill>
                <a:hlinkClick r:id="rId6" action="ppaction://hlinkfile"/>
              </a:rPr>
              <a:t>contactus</a:t>
            </a:r>
            <a:r>
              <a:rPr lang="en-US" b="1">
                <a:solidFill>
                  <a:schemeClr val="tx1"/>
                </a:solidFill>
                <a:hlinkClick r:id="rId6" action="ppaction://hlinkfile"/>
              </a:rPr>
              <a:t> </a:t>
            </a:r>
            <a:r>
              <a:rPr lang="en-US">
                <a:solidFill>
                  <a:schemeClr val="tx1"/>
                </a:solidFill>
              </a:rPr>
              <a:t>to find the right phone number. </a:t>
            </a:r>
          </a:p>
        </p:txBody>
      </p:sp>
    </p:spTree>
    <p:extLst>
      <p:ext uri="{BB962C8B-B14F-4D97-AF65-F5344CB8AC3E}">
        <p14:creationId xmlns:p14="http://schemas.microsoft.com/office/powerpoint/2010/main" val="3573091970"/>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267624"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CERTIFICATION QUESTION: WERE YOU ABLE AND AVAILABLE TO WORK?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D07244C7-ED00-EA52-8C62-5A7EB3D269C5}"/>
              </a:ext>
            </a:extLst>
          </p:cNvPr>
          <p:cNvSpPr txBox="1"/>
          <p:nvPr/>
        </p:nvSpPr>
        <p:spPr>
          <a:xfrm>
            <a:off x="465510" y="2209493"/>
            <a:ext cx="7103689"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fontAlgn="base">
              <a:buClr>
                <a:srgbClr val="3E8A9F"/>
              </a:buClr>
              <a:buFont typeface="Arial" panose="020B0604020202020204" pitchFamily="34" charset="0"/>
              <a:buChar char="•"/>
            </a:pPr>
            <a:r>
              <a:rPr lang="en-US">
                <a:solidFill>
                  <a:schemeClr val="tx1"/>
                </a:solidFill>
              </a:rPr>
              <a:t>The answer to this question should be </a:t>
            </a:r>
            <a:r>
              <a:rPr lang="en-US" b="1">
                <a:solidFill>
                  <a:schemeClr val="tx1"/>
                </a:solidFill>
              </a:rPr>
              <a:t>YES</a:t>
            </a:r>
            <a:r>
              <a:rPr lang="en-US">
                <a:solidFill>
                  <a:schemeClr val="tx1"/>
                </a:solidFill>
              </a:rPr>
              <a:t> if you are physically and mentally able to work and you are available to report to work. </a:t>
            </a:r>
          </a:p>
          <a:p>
            <a:pPr fontAlgn="base">
              <a:buClr>
                <a:srgbClr val="3E8A9F"/>
              </a:buCl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Being available for work means that you must be ready to start work immediately. This includes having transportation access and no personal reasons that prevent you from working. You must have any valid work authorization necessary.</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You will not receive benefits during any week in which you are unavailable for work. For instance, if you are on vacation or traveling for a week or more, you won't be able to receive Unemployment Insurance benefits during that time. </a:t>
            </a:r>
          </a:p>
          <a:p>
            <a:pPr marL="457200" indent="-457200" fontAlgn="base">
              <a:buClr>
                <a:srgbClr val="3E8A9F"/>
              </a:buClr>
              <a:buFont typeface="Arial" panose="020B0604020202020204" pitchFamily="34" charset="0"/>
              <a:buChar char="•"/>
            </a:pPr>
            <a:endParaRPr lang="en-US">
              <a:solidFill>
                <a:schemeClr val="tx1"/>
              </a:solidFill>
            </a:endParaRPr>
          </a:p>
          <a:p>
            <a:pPr marL="457200" indent="-457200" fontAlgn="base">
              <a:buClr>
                <a:srgbClr val="3E8A9F"/>
              </a:buClr>
              <a:buFont typeface="Arial" panose="020B0604020202020204" pitchFamily="34" charset="0"/>
              <a:buChar char="•"/>
            </a:pPr>
            <a:r>
              <a:rPr lang="en-US">
                <a:solidFill>
                  <a:schemeClr val="tx1"/>
                </a:solidFill>
              </a:rPr>
              <a:t>If you are not able and available to work your answer should be </a:t>
            </a:r>
            <a:r>
              <a:rPr lang="en-US" b="1">
                <a:solidFill>
                  <a:schemeClr val="tx1"/>
                </a:solidFill>
              </a:rPr>
              <a:t>NO</a:t>
            </a:r>
            <a:r>
              <a:rPr lang="en-US">
                <a:solidFill>
                  <a:schemeClr val="tx1"/>
                </a:solidFill>
              </a:rPr>
              <a:t>. </a:t>
            </a:r>
          </a:p>
        </p:txBody>
      </p:sp>
    </p:spTree>
    <p:extLst>
      <p:ext uri="{BB962C8B-B14F-4D97-AF65-F5344CB8AC3E}">
        <p14:creationId xmlns:p14="http://schemas.microsoft.com/office/powerpoint/2010/main" val="238274797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267624"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CERTIFICATION QUESTION: WERE YOU </a:t>
            </a:r>
            <a:r>
              <a:rPr lang="en-US" sz="3600" b="1">
                <a:solidFill>
                  <a:srgbClr val="FAF9F6"/>
                </a:solidFill>
              </a:rPr>
              <a:t>ACTIVELY SEEKING </a:t>
            </a:r>
            <a:r>
              <a:rPr kumimoji="0" lang="en-US" sz="3600" b="1" i="0" u="none" strike="noStrike" cap="none" spc="0" normalizeH="0" baseline="0">
                <a:ln>
                  <a:noFill/>
                </a:ln>
                <a:solidFill>
                  <a:srgbClr val="FAF9F6"/>
                </a:solidFill>
                <a:effectLst/>
                <a:uFillTx/>
                <a:ea typeface="+mn-ea"/>
                <a:cs typeface="+mn-cs"/>
                <a:sym typeface="Calibri"/>
              </a:rPr>
              <a:t>WORK?</a:t>
            </a:r>
            <a:endParaRPr lang="en-US"/>
          </a:p>
        </p:txBody>
      </p:sp>
      <p:sp>
        <p:nvSpPr>
          <p:cNvPr id="2" name="TextBox 1">
            <a:extLst>
              <a:ext uri="{FF2B5EF4-FFF2-40B4-BE49-F238E27FC236}">
                <a16:creationId xmlns:a16="http://schemas.microsoft.com/office/drawing/2014/main" id="{27B1B713-FD1B-B3E3-DAE5-AB839D6ACA92}"/>
              </a:ext>
            </a:extLst>
          </p:cNvPr>
          <p:cNvSpPr txBox="1"/>
          <p:nvPr/>
        </p:nvSpPr>
        <p:spPr>
          <a:xfrm>
            <a:off x="465510" y="2209493"/>
            <a:ext cx="7103689"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panose="020B0604020202020204" pitchFamily="34" charset="0"/>
              <a:buChar char="•"/>
            </a:pPr>
            <a:r>
              <a:rPr lang="en-US">
                <a:solidFill>
                  <a:schemeClr val="tx1"/>
                </a:solidFill>
              </a:rPr>
              <a:t>If you actively searched for work, you should answer </a:t>
            </a:r>
            <a:r>
              <a:rPr lang="en-US" b="1">
                <a:solidFill>
                  <a:schemeClr val="tx1"/>
                </a:solidFill>
              </a:rPr>
              <a:t>YES</a:t>
            </a:r>
            <a:r>
              <a:rPr lang="en-US">
                <a:solidFill>
                  <a:schemeClr val="tx1"/>
                </a:solidFill>
              </a:rPr>
              <a:t>. Telephone, internet and in-person contacts, as well as sending resumes, are all acceptable work search activities.</a:t>
            </a:r>
          </a:p>
          <a:p>
            <a:pPr>
              <a:buClr>
                <a:srgbClr val="3E8A9F"/>
              </a:buClr>
              <a:buFont typeface="Arial" panose="020B0604020202020204" pitchFamily="34" charset="0"/>
            </a:pPr>
            <a:endParaRPr lang="en-US">
              <a:solidFill>
                <a:schemeClr val="tx1"/>
              </a:solidFill>
            </a:endParaRPr>
          </a:p>
          <a:p>
            <a:pPr marL="457200" indent="-457200">
              <a:buClr>
                <a:srgbClr val="3E8A9F"/>
              </a:buClr>
              <a:buFont typeface="Arial" panose="020B0604020202020204" pitchFamily="34" charset="0"/>
              <a:buChar char="•"/>
            </a:pPr>
            <a:r>
              <a:rPr lang="en-US">
                <a:solidFill>
                  <a:schemeClr val="tx1"/>
                </a:solidFill>
              </a:rPr>
              <a:t>Otherwise, your answer should be </a:t>
            </a:r>
            <a:r>
              <a:rPr lang="en-US" b="1">
                <a:solidFill>
                  <a:schemeClr val="tx1"/>
                </a:solidFill>
              </a:rPr>
              <a:t>NO</a:t>
            </a:r>
            <a:r>
              <a:rPr lang="en-US">
                <a:solidFill>
                  <a:schemeClr val="tx1"/>
                </a:solidFill>
              </a:rPr>
              <a:t>.</a:t>
            </a:r>
          </a:p>
          <a:p>
            <a:pPr>
              <a:buClr>
                <a:srgbClr val="3E8A9F"/>
              </a:buClr>
              <a:buFont typeface="Arial" panose="020B0604020202020204" pitchFamily="34" charset="0"/>
            </a:pPr>
            <a:endParaRPr lang="en-US">
              <a:solidFill>
                <a:schemeClr val="tx1"/>
              </a:solidFill>
            </a:endParaRPr>
          </a:p>
          <a:p>
            <a:pPr marL="457200" indent="-457200">
              <a:buClr>
                <a:srgbClr val="3E8A9F"/>
              </a:buClr>
              <a:buFont typeface="Arial" panose="020B0604020202020204" pitchFamily="34" charset="0"/>
              <a:buChar char="•"/>
            </a:pPr>
            <a:r>
              <a:rPr lang="en-US">
                <a:solidFill>
                  <a:schemeClr val="tx1"/>
                </a:solidFill>
              </a:rPr>
              <a:t>Learn more at </a:t>
            </a:r>
            <a:r>
              <a:rPr lang="en-US" b="1">
                <a:solidFill>
                  <a:schemeClr val="tx1"/>
                </a:solidFill>
                <a:hlinkClick r:id="rId5" action="ppaction://hlinkfile"/>
              </a:rPr>
              <a:t>myunemployment.nj.gov/</a:t>
            </a:r>
            <a:r>
              <a:rPr lang="en-US" b="1" err="1">
                <a:solidFill>
                  <a:schemeClr val="tx1"/>
                </a:solidFill>
                <a:hlinkClick r:id="rId5" action="ppaction://hlinkfile"/>
              </a:rPr>
              <a:t>worksearch</a:t>
            </a:r>
            <a:r>
              <a:rPr lang="en-US">
                <a:solidFill>
                  <a:schemeClr val="tx1"/>
                </a:solidFill>
                <a:hlinkClick r:id="rId5" action="ppaction://hlinkfile"/>
              </a:rPr>
              <a:t> </a:t>
            </a:r>
            <a:endParaRPr lang="en-US">
              <a:solidFill>
                <a:schemeClr val="tx1"/>
              </a:solidFill>
            </a:endParaRPr>
          </a:p>
          <a:p>
            <a:pPr marL="457200" indent="-457200">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457200" indent="-457200">
              <a:buClr>
                <a:srgbClr val="3E8A9F"/>
              </a:buClr>
              <a:buFont typeface="Arial" panose="020B0604020202020204" pitchFamily="34" charset="0"/>
              <a:buChar char="•"/>
            </a:pPr>
            <a:r>
              <a:rPr lang="en-US">
                <a:solidFill>
                  <a:schemeClr val="tx1"/>
                </a:solidFill>
              </a:rPr>
              <a:t>Keep a </a:t>
            </a:r>
            <a:r>
              <a:rPr lang="en-US">
                <a:solidFill>
                  <a:schemeClr val="tx1"/>
                </a:solidFill>
                <a:ea typeface="+mn-lt"/>
                <a:cs typeface="+mn-lt"/>
                <a:hlinkClick r:id="rId6">
                  <a:extLst>
                    <a:ext uri="{A12FA001-AC4F-418D-AE19-62706E023703}">
                      <ahyp:hlinkClr xmlns:ahyp="http://schemas.microsoft.com/office/drawing/2018/hyperlinkcolor" val="tx"/>
                    </a:ext>
                  </a:extLst>
                </a:hlinkClick>
              </a:rPr>
              <a:t>written record</a:t>
            </a:r>
            <a:r>
              <a:rPr lang="en-US">
                <a:solidFill>
                  <a:schemeClr val="tx1"/>
                </a:solidFill>
              </a:rPr>
              <a:t> of all of your work search activities. You need a minimum of 3 per week.</a:t>
            </a:r>
          </a:p>
          <a:p>
            <a:pPr marL="457200" indent="-457200">
              <a:buClr>
                <a:srgbClr val="3E8A9F"/>
              </a:buClr>
              <a:buFont typeface="Arial" panose="020B0604020202020204" pitchFamily="34" charset="0"/>
              <a:buChar char="•"/>
            </a:pPr>
            <a:endParaRPr lang="en-US">
              <a:solidFill>
                <a:schemeClr val="tx1"/>
              </a:solidFill>
            </a:endParaRPr>
          </a:p>
          <a:p>
            <a:pPr marL="457200" indent="-457200">
              <a:buClr>
                <a:srgbClr val="3E8A9F"/>
              </a:buClr>
              <a:buFont typeface="Arial" panose="020B0604020202020204" pitchFamily="34" charset="0"/>
              <a:buChar char="•"/>
            </a:pPr>
            <a:r>
              <a:rPr lang="en-US">
                <a:solidFill>
                  <a:schemeClr val="tx1"/>
                </a:solidFill>
              </a:rPr>
              <a:t> You must be able to show this to the NJDOL if asked. </a:t>
            </a:r>
          </a:p>
        </p:txBody>
      </p:sp>
    </p:spTree>
    <p:extLst>
      <p:ext uri="{BB962C8B-B14F-4D97-AF65-F5344CB8AC3E}">
        <p14:creationId xmlns:p14="http://schemas.microsoft.com/office/powerpoint/2010/main" val="286511601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0"/>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JOB SEARCH &amp; TRAINING OPPORTUNITIES </a:t>
            </a:r>
            <a:endParaRPr lang="en-US" sz="3600" b="1">
              <a:solidFill>
                <a:srgbClr val="FAF9F6"/>
              </a:solidFill>
            </a:endParaRPr>
          </a:p>
        </p:txBody>
      </p:sp>
      <p:sp>
        <p:nvSpPr>
          <p:cNvPr id="2" name="TextBox 1">
            <a:extLst>
              <a:ext uri="{FF2B5EF4-FFF2-40B4-BE49-F238E27FC236}">
                <a16:creationId xmlns:a16="http://schemas.microsoft.com/office/drawing/2014/main" id="{E9934F00-AFBD-005D-F30A-5273E29666EE}"/>
              </a:ext>
            </a:extLst>
          </p:cNvPr>
          <p:cNvSpPr txBox="1"/>
          <p:nvPr/>
        </p:nvSpPr>
        <p:spPr>
          <a:xfrm>
            <a:off x="465510" y="2301609"/>
            <a:ext cx="8088829" cy="1077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lgn="ctr">
              <a:buClr>
                <a:srgbClr val="3E8A9F"/>
              </a:buClr>
            </a:pPr>
            <a:r>
              <a:rPr lang="en-US" sz="3200">
                <a:solidFill>
                  <a:srgbClr val="1C2446"/>
                </a:solidFill>
              </a:rPr>
              <a:t>Learn about NJDOL’s free career services at: </a:t>
            </a:r>
            <a:br>
              <a:rPr lang="en-US" sz="3200">
                <a:solidFill>
                  <a:srgbClr val="1C2446"/>
                </a:solidFill>
              </a:rPr>
            </a:br>
            <a:r>
              <a:rPr lang="en-US" sz="3200" b="1">
                <a:solidFill>
                  <a:srgbClr val="3E8A9F"/>
                </a:solidFill>
                <a:hlinkClick r:id="rId5" action="ppaction://hlinkfile"/>
              </a:rPr>
              <a:t>nj.gov/labor/career-services </a:t>
            </a:r>
            <a:endParaRPr lang="en-US" sz="3200" b="1">
              <a:solidFill>
                <a:srgbClr val="3E8A9F"/>
              </a:solidFill>
            </a:endParaRPr>
          </a:p>
        </p:txBody>
      </p:sp>
    </p:spTree>
    <p:extLst>
      <p:ext uri="{BB962C8B-B14F-4D97-AF65-F5344CB8AC3E}">
        <p14:creationId xmlns:p14="http://schemas.microsoft.com/office/powerpoint/2010/main" val="4064033204"/>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267624"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CERTIFICATION QUESTION: </a:t>
            </a:r>
            <a:r>
              <a:rPr lang="en-US" sz="3600" b="1">
                <a:solidFill>
                  <a:srgbClr val="FAF9F6"/>
                </a:solidFill>
              </a:rPr>
              <a:t>DID </a:t>
            </a:r>
            <a:r>
              <a:rPr kumimoji="0" lang="en-US" sz="3600" b="1" i="0" u="none" strike="noStrike" cap="none" spc="0" normalizeH="0" baseline="0">
                <a:ln>
                  <a:noFill/>
                </a:ln>
                <a:solidFill>
                  <a:srgbClr val="FAF9F6"/>
                </a:solidFill>
                <a:effectLst/>
                <a:uFillTx/>
                <a:ea typeface="+mn-ea"/>
                <a:cs typeface="+mn-cs"/>
                <a:sym typeface="Calibri"/>
              </a:rPr>
              <a:t>YOU </a:t>
            </a:r>
            <a:r>
              <a:rPr lang="en-US" sz="3600" b="1">
                <a:solidFill>
                  <a:srgbClr val="FAF9F6"/>
                </a:solidFill>
              </a:rPr>
              <a:t>REFUSE ANY </a:t>
            </a:r>
            <a:r>
              <a:rPr kumimoji="0" lang="en-US" sz="3600" b="1" i="0" u="none" strike="noStrike" cap="none" spc="0" normalizeH="0" baseline="0">
                <a:ln>
                  <a:noFill/>
                </a:ln>
                <a:solidFill>
                  <a:srgbClr val="FAF9F6"/>
                </a:solidFill>
                <a:effectLst/>
                <a:uFillTx/>
                <a:ea typeface="+mn-ea"/>
                <a:cs typeface="+mn-cs"/>
                <a:sym typeface="Calibri"/>
              </a:rPr>
              <a:t>WORK?</a:t>
            </a:r>
            <a:endParaRPr lang="en-US" sz="3600" b="1">
              <a:solidFill>
                <a:srgbClr val="FAF9F6"/>
              </a:solidFill>
            </a:endParaRPr>
          </a:p>
        </p:txBody>
      </p:sp>
      <p:sp>
        <p:nvSpPr>
          <p:cNvPr id="2" name="TextBox 1">
            <a:extLst>
              <a:ext uri="{FF2B5EF4-FFF2-40B4-BE49-F238E27FC236}">
                <a16:creationId xmlns:a16="http://schemas.microsoft.com/office/drawing/2014/main" id="{BF430444-68E7-C1A2-0A36-5A38DF055405}"/>
              </a:ext>
            </a:extLst>
          </p:cNvPr>
          <p:cNvSpPr txBox="1"/>
          <p:nvPr/>
        </p:nvSpPr>
        <p:spPr>
          <a:xfrm>
            <a:off x="465510" y="2209493"/>
            <a:ext cx="7103689" cy="310854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panose="020B0604020202020204" pitchFamily="34" charset="0"/>
              <a:buChar char="•"/>
            </a:pPr>
            <a:r>
              <a:rPr lang="en-US" sz="2800">
                <a:solidFill>
                  <a:schemeClr val="tx1"/>
                </a:solidFill>
              </a:rPr>
              <a:t> If you did refuse an offer of work, you should answer </a:t>
            </a:r>
            <a:r>
              <a:rPr lang="en-US" sz="2800" b="1">
                <a:solidFill>
                  <a:schemeClr val="tx1"/>
                </a:solidFill>
              </a:rPr>
              <a:t>YES UNLESS</a:t>
            </a:r>
            <a:r>
              <a:rPr lang="en-US" sz="2800">
                <a:solidFill>
                  <a:schemeClr val="tx1"/>
                </a:solidFill>
              </a:rPr>
              <a:t> the work you declined was </a:t>
            </a:r>
            <a:r>
              <a:rPr lang="en-US" sz="2800" b="1">
                <a:solidFill>
                  <a:schemeClr val="tx1"/>
                </a:solidFill>
              </a:rPr>
              <a:t>not </a:t>
            </a:r>
            <a:r>
              <a:rPr lang="en-US" sz="2800" b="1">
                <a:solidFill>
                  <a:schemeClr val="tx1"/>
                </a:solidFill>
                <a:ea typeface="+mn-lt"/>
                <a:cs typeface="+mn-lt"/>
              </a:rPr>
              <a:t>suitable work</a:t>
            </a:r>
            <a:endParaRPr lang="en-US" sz="2800" b="1">
              <a:solidFill>
                <a:schemeClr val="tx1"/>
              </a:solidFill>
            </a:endParaRPr>
          </a:p>
          <a:p>
            <a:pPr>
              <a:buClr>
                <a:srgbClr val="3E8A9F"/>
              </a:buClr>
            </a:pPr>
            <a:endParaRPr lang="en-US" sz="2800">
              <a:solidFill>
                <a:schemeClr val="tx1"/>
              </a:solidFill>
            </a:endParaRPr>
          </a:p>
          <a:p>
            <a:pPr marL="457200" indent="-457200">
              <a:buClr>
                <a:srgbClr val="3E8A9F"/>
              </a:buClr>
              <a:buFont typeface="Arial" panose="020B0604020202020204" pitchFamily="34" charset="0"/>
              <a:buChar char="•"/>
            </a:pPr>
            <a:r>
              <a:rPr lang="en-US" sz="2800">
                <a:solidFill>
                  <a:schemeClr val="tx1"/>
                </a:solidFill>
              </a:rPr>
              <a:t>The definition of a "Suitable Job" is fitted to each person, depending on where they live, their skills, experience and past salary. </a:t>
            </a:r>
            <a:endParaRPr lang="en-US" sz="2800">
              <a:solidFill>
                <a:schemeClr val="tx1"/>
              </a:solidFill>
              <a:latin typeface="Calibri" panose="020F0502020204030204" pitchFamily="34" charset="0"/>
            </a:endParaRPr>
          </a:p>
        </p:txBody>
      </p:sp>
    </p:spTree>
    <p:extLst>
      <p:ext uri="{BB962C8B-B14F-4D97-AF65-F5344CB8AC3E}">
        <p14:creationId xmlns:p14="http://schemas.microsoft.com/office/powerpoint/2010/main" val="341045622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65511" y="1055446"/>
            <a:ext cx="7306889"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4800" b="1" i="0" u="none" strike="noStrike" cap="none" spc="0" normalizeH="0" baseline="0">
                <a:ln>
                  <a:noFill/>
                </a:ln>
                <a:solidFill>
                  <a:srgbClr val="FAF9F6"/>
                </a:solidFill>
                <a:effectLst/>
                <a:uFillTx/>
                <a:ea typeface="+mn-ea"/>
                <a:cs typeface="+mn-cs"/>
                <a:sym typeface="Calibri"/>
              </a:rPr>
              <a:t>LEGAL DISCLAIMER</a:t>
            </a:r>
          </a:p>
        </p:txBody>
      </p:sp>
      <p:sp>
        <p:nvSpPr>
          <p:cNvPr id="11" name="TextBox 10">
            <a:extLst>
              <a:ext uri="{FF2B5EF4-FFF2-40B4-BE49-F238E27FC236}">
                <a16:creationId xmlns:a16="http://schemas.microsoft.com/office/drawing/2014/main" id="{F72450A2-C3C0-1E27-3E91-A63DA0821C01}"/>
              </a:ext>
            </a:extLst>
          </p:cNvPr>
          <p:cNvSpPr txBox="1"/>
          <p:nvPr/>
        </p:nvSpPr>
        <p:spPr>
          <a:xfrm>
            <a:off x="465511" y="2218546"/>
            <a:ext cx="6922070" cy="1477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285750" indent="-285750" fontAlgn="base">
              <a:buFont typeface="Arial" panose="020B0604020202020204" pitchFamily="34" charset="0"/>
              <a:buChar char="•"/>
            </a:pPr>
            <a:r>
              <a:rPr lang="en-US" dirty="0"/>
              <a:t>This presentation is intended as general information and not legal advice.​</a:t>
            </a:r>
          </a:p>
          <a:p>
            <a:pPr marL="285750" indent="-285750" fontAlgn="base">
              <a:buFont typeface="Arial" panose="020B0604020202020204" pitchFamily="34" charset="0"/>
              <a:buChar char="•"/>
            </a:pPr>
            <a:r>
              <a:rPr lang="en-US" dirty="0"/>
              <a:t>The NJ Register and the NJ Administrative Code remain the official sources for regulatory information published by the NJDOL. </a:t>
            </a:r>
          </a:p>
          <a:p>
            <a:pPr marL="285750" indent="-285750" algn="l" rtl="0" fontAlgn="base">
              <a:buClr>
                <a:srgbClr val="3E8A9F"/>
              </a:buClr>
              <a:buFont typeface="Arial" panose="020B0604020202020204" pitchFamily="34" charset="0"/>
              <a:buChar char="•"/>
            </a:pPr>
            <a:endParaRPr lang="en-US" sz="1800" i="0" dirty="0">
              <a:solidFill>
                <a:schemeClr val="tx1"/>
              </a:solidFill>
              <a:effectLst/>
              <a:latin typeface="Calibri"/>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2"/>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3"/>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267624"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CERTIFICATION QUESTION: </a:t>
            </a:r>
            <a:r>
              <a:rPr lang="en-US" sz="3600" b="1">
                <a:solidFill>
                  <a:srgbClr val="FAF9F6"/>
                </a:solidFill>
              </a:rPr>
              <a:t>WERE </a:t>
            </a:r>
            <a:r>
              <a:rPr kumimoji="0" lang="en-US" sz="3600" b="1" i="0" u="none" strike="noStrike" cap="none" spc="0" normalizeH="0" baseline="0">
                <a:ln>
                  <a:noFill/>
                </a:ln>
                <a:solidFill>
                  <a:srgbClr val="FAF9F6"/>
                </a:solidFill>
                <a:effectLst/>
                <a:uFillTx/>
                <a:ea typeface="+mn-ea"/>
                <a:cs typeface="+mn-cs"/>
                <a:sym typeface="Calibri"/>
              </a:rPr>
              <a:t>YOU </a:t>
            </a:r>
            <a:r>
              <a:rPr lang="en-US" sz="3600" b="1">
                <a:solidFill>
                  <a:srgbClr val="FAF9F6"/>
                </a:solidFill>
              </a:rPr>
              <a:t>ATTENDING SCHOOL OR JOB TRAINING</a:t>
            </a:r>
            <a:r>
              <a:rPr kumimoji="0" lang="en-US" sz="3600" b="1" i="0" u="none" strike="noStrike" cap="none" spc="0" normalizeH="0" baseline="0">
                <a:ln>
                  <a:noFill/>
                </a:ln>
                <a:solidFill>
                  <a:srgbClr val="FAF9F6"/>
                </a:solidFill>
                <a:effectLst/>
                <a:uFillTx/>
                <a:ea typeface="+mn-ea"/>
                <a:cs typeface="+mn-cs"/>
                <a:sym typeface="Calibri"/>
              </a:rPr>
              <a:t>?</a:t>
            </a:r>
            <a:endParaRPr lang="en-US"/>
          </a:p>
        </p:txBody>
      </p:sp>
      <p:sp>
        <p:nvSpPr>
          <p:cNvPr id="4" name="TextBox 3">
            <a:extLst>
              <a:ext uri="{FF2B5EF4-FFF2-40B4-BE49-F238E27FC236}">
                <a16:creationId xmlns:a16="http://schemas.microsoft.com/office/drawing/2014/main" id="{960AE5B1-AC94-54B1-C060-CC84B4B47944}"/>
              </a:ext>
            </a:extLst>
          </p:cNvPr>
          <p:cNvSpPr txBox="1"/>
          <p:nvPr/>
        </p:nvSpPr>
        <p:spPr>
          <a:xfrm>
            <a:off x="465510" y="2209493"/>
            <a:ext cx="7103689" cy="1384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buClr>
                <a:srgbClr val="3E8A9F"/>
              </a:buClr>
            </a:pPr>
            <a:r>
              <a:rPr lang="en-US" sz="2800">
                <a:solidFill>
                  <a:schemeClr val="tx1"/>
                </a:solidFill>
              </a:rPr>
              <a:t>If you are attending school or training, answer </a:t>
            </a:r>
            <a:r>
              <a:rPr lang="en-US" sz="2800" b="1" u="sng">
                <a:solidFill>
                  <a:schemeClr val="tx1"/>
                </a:solidFill>
              </a:rPr>
              <a:t>YES</a:t>
            </a:r>
            <a:r>
              <a:rPr lang="en-US" sz="2800">
                <a:solidFill>
                  <a:schemeClr val="tx1"/>
                </a:solidFill>
              </a:rPr>
              <a:t>. Otherwise, your answer should be</a:t>
            </a:r>
            <a:r>
              <a:rPr lang="en-US" sz="2800" b="1">
                <a:solidFill>
                  <a:schemeClr val="tx1"/>
                </a:solidFill>
              </a:rPr>
              <a:t> </a:t>
            </a:r>
            <a:r>
              <a:rPr lang="en-US" sz="2800" b="1" u="sng">
                <a:solidFill>
                  <a:schemeClr val="tx1"/>
                </a:solidFill>
              </a:rPr>
              <a:t>NO</a:t>
            </a:r>
            <a:r>
              <a:rPr lang="en-US" sz="2800">
                <a:solidFill>
                  <a:schemeClr val="tx1"/>
                </a:solidFill>
              </a:rPr>
              <a:t>.</a:t>
            </a:r>
          </a:p>
        </p:txBody>
      </p:sp>
    </p:spTree>
    <p:extLst>
      <p:ext uri="{BB962C8B-B14F-4D97-AF65-F5344CB8AC3E}">
        <p14:creationId xmlns:p14="http://schemas.microsoft.com/office/powerpoint/2010/main" val="328735179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267624"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CERTIFICATION QUESTION: </a:t>
            </a:r>
            <a:r>
              <a:rPr lang="en-US" sz="3600" b="1">
                <a:solidFill>
                  <a:srgbClr val="FAF9F6"/>
                </a:solidFill>
              </a:rPr>
              <a:t>DID </a:t>
            </a:r>
            <a:r>
              <a:rPr kumimoji="0" lang="en-US" sz="3600" b="1" i="0" u="none" strike="noStrike" cap="none" spc="0" normalizeH="0" baseline="0">
                <a:ln>
                  <a:noFill/>
                </a:ln>
                <a:solidFill>
                  <a:srgbClr val="FAF9F6"/>
                </a:solidFill>
                <a:effectLst/>
                <a:uFillTx/>
                <a:ea typeface="+mn-ea"/>
                <a:cs typeface="+mn-cs"/>
                <a:sym typeface="Calibri"/>
              </a:rPr>
              <a:t>YOU </a:t>
            </a:r>
            <a:r>
              <a:rPr lang="en-US" sz="3600" b="1">
                <a:solidFill>
                  <a:srgbClr val="FAF9F6"/>
                </a:solidFill>
              </a:rPr>
              <a:t>RECEIVE HOLIDAY OR VACATION PAY? </a:t>
            </a:r>
          </a:p>
        </p:txBody>
      </p:sp>
      <p:sp>
        <p:nvSpPr>
          <p:cNvPr id="2" name="TextBox 1">
            <a:extLst>
              <a:ext uri="{FF2B5EF4-FFF2-40B4-BE49-F238E27FC236}">
                <a16:creationId xmlns:a16="http://schemas.microsoft.com/office/drawing/2014/main" id="{27B75163-BDC7-9284-40AF-42119A26D0C3}"/>
              </a:ext>
            </a:extLst>
          </p:cNvPr>
          <p:cNvSpPr txBox="1"/>
          <p:nvPr/>
        </p:nvSpPr>
        <p:spPr>
          <a:xfrm>
            <a:off x="465510" y="2209493"/>
            <a:ext cx="7103689" cy="18158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800">
                <a:solidFill>
                  <a:schemeClr val="tx1"/>
                </a:solidFill>
              </a:rPr>
              <a:t>If you received holiday or vacation pay, answer </a:t>
            </a:r>
            <a:r>
              <a:rPr lang="en-US" sz="2800" b="1" u="sng">
                <a:solidFill>
                  <a:schemeClr val="tx1"/>
                </a:solidFill>
              </a:rPr>
              <a:t>YES</a:t>
            </a:r>
            <a:r>
              <a:rPr lang="en-US" sz="2800">
                <a:solidFill>
                  <a:schemeClr val="tx1"/>
                </a:solidFill>
              </a:rPr>
              <a:t>. We will send an e-Adjudication link to determine if it should be reported as earnings. If not, your answer should be </a:t>
            </a:r>
            <a:r>
              <a:rPr lang="en-US" sz="2800" b="1" u="sng">
                <a:solidFill>
                  <a:schemeClr val="tx1"/>
                </a:solidFill>
              </a:rPr>
              <a:t>NO</a:t>
            </a:r>
            <a:r>
              <a:rPr lang="en-US" sz="2800">
                <a:solidFill>
                  <a:schemeClr val="tx1"/>
                </a:solidFill>
              </a:rPr>
              <a:t>.</a:t>
            </a:r>
            <a:endParaRPr lang="en-US" sz="2800">
              <a:solidFill>
                <a:schemeClr val="tx1"/>
              </a:solidFill>
              <a:latin typeface="Calibri" panose="020F0502020204030204" pitchFamily="34" charset="0"/>
            </a:endParaRPr>
          </a:p>
        </p:txBody>
      </p:sp>
    </p:spTree>
    <p:extLst>
      <p:ext uri="{BB962C8B-B14F-4D97-AF65-F5344CB8AC3E}">
        <p14:creationId xmlns:p14="http://schemas.microsoft.com/office/powerpoint/2010/main" val="415432394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9028323" cy="954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2800" b="1" i="0" u="none" strike="noStrike" cap="none" spc="0" normalizeH="0" baseline="0">
                <a:ln>
                  <a:noFill/>
                </a:ln>
                <a:solidFill>
                  <a:srgbClr val="FAF9F6"/>
                </a:solidFill>
                <a:effectLst/>
                <a:uFillTx/>
                <a:ea typeface="+mn-ea"/>
                <a:cs typeface="+mn-cs"/>
                <a:sym typeface="Calibri"/>
              </a:rPr>
              <a:t>CERTIFICATION QUESTION: </a:t>
            </a:r>
            <a:r>
              <a:rPr lang="en-US" sz="2800" b="1">
                <a:solidFill>
                  <a:srgbClr val="FAF9F6"/>
                </a:solidFill>
              </a:rPr>
              <a:t>ARE YOU RECEIVING OR HAVE </a:t>
            </a:r>
            <a:r>
              <a:rPr kumimoji="0" lang="en-US" sz="2800" b="1" i="0" u="none" strike="noStrike" cap="none" spc="0" normalizeH="0" baseline="0">
                <a:ln>
                  <a:noFill/>
                </a:ln>
                <a:solidFill>
                  <a:srgbClr val="FAF9F6"/>
                </a:solidFill>
                <a:effectLst/>
                <a:uFillTx/>
                <a:ea typeface="+mn-ea"/>
                <a:cs typeface="+mn-cs"/>
                <a:sym typeface="Calibri"/>
              </a:rPr>
              <a:t>YOU </a:t>
            </a:r>
            <a:r>
              <a:rPr lang="en-US" sz="2800" b="1">
                <a:solidFill>
                  <a:srgbClr val="FAF9F6"/>
                </a:solidFill>
              </a:rPr>
              <a:t>APPLIED FOR A PENSION OR OTHER RETIREMENT PAY?</a:t>
            </a:r>
            <a:endParaRPr lang="en-US" sz="1400"/>
          </a:p>
        </p:txBody>
      </p:sp>
      <p:sp>
        <p:nvSpPr>
          <p:cNvPr id="2" name="TextBox 1">
            <a:extLst>
              <a:ext uri="{FF2B5EF4-FFF2-40B4-BE49-F238E27FC236}">
                <a16:creationId xmlns:a16="http://schemas.microsoft.com/office/drawing/2014/main" id="{B6377938-A97C-FABC-946B-4D87C9939003}"/>
              </a:ext>
            </a:extLst>
          </p:cNvPr>
          <p:cNvSpPr txBox="1"/>
          <p:nvPr/>
        </p:nvSpPr>
        <p:spPr>
          <a:xfrm>
            <a:off x="465510" y="2209493"/>
            <a:ext cx="7103689" cy="35394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800">
                <a:solidFill>
                  <a:schemeClr val="tx1"/>
                </a:solidFill>
              </a:rPr>
              <a:t>You should answer </a:t>
            </a:r>
            <a:r>
              <a:rPr lang="en-US" sz="2800" b="1" u="sng">
                <a:solidFill>
                  <a:schemeClr val="tx1"/>
                </a:solidFill>
              </a:rPr>
              <a:t>YES</a:t>
            </a:r>
            <a:r>
              <a:rPr lang="en-US" sz="2800">
                <a:solidFill>
                  <a:schemeClr val="tx1"/>
                </a:solidFill>
              </a:rPr>
              <a:t> if you are currently receiving pension or other retirement benefit payments</a:t>
            </a:r>
            <a:r>
              <a:rPr lang="en-US" sz="2800" b="1">
                <a:solidFill>
                  <a:schemeClr val="tx1"/>
                </a:solidFill>
              </a:rPr>
              <a:t> </a:t>
            </a:r>
            <a:r>
              <a:rPr lang="en-US" sz="2800">
                <a:solidFill>
                  <a:schemeClr val="tx1"/>
                </a:solidFill>
              </a:rPr>
              <a:t>from a listed employer. </a:t>
            </a:r>
          </a:p>
          <a:p>
            <a:endParaRPr lang="en-US" sz="2800">
              <a:solidFill>
                <a:schemeClr val="tx1"/>
              </a:solidFill>
            </a:endParaRPr>
          </a:p>
          <a:p>
            <a:r>
              <a:rPr lang="en-US" sz="2800">
                <a:solidFill>
                  <a:schemeClr val="tx1"/>
                </a:solidFill>
              </a:rPr>
              <a:t>Answer </a:t>
            </a:r>
            <a:r>
              <a:rPr lang="en-US" sz="2800" b="1" u="sng">
                <a:solidFill>
                  <a:schemeClr val="tx1"/>
                </a:solidFill>
              </a:rPr>
              <a:t>NO</a:t>
            </a:r>
            <a:r>
              <a:rPr lang="en-US" sz="2800">
                <a:solidFill>
                  <a:schemeClr val="tx1"/>
                </a:solidFill>
              </a:rPr>
              <a:t> if:</a:t>
            </a:r>
          </a:p>
          <a:p>
            <a:pPr marL="457200" indent="-457200">
              <a:buFont typeface="Arial" panose="020B0604020202020204" pitchFamily="34" charset="0"/>
              <a:buChar char="•"/>
            </a:pPr>
            <a:r>
              <a:rPr lang="en-US" sz="2800">
                <a:solidFill>
                  <a:schemeClr val="tx1"/>
                </a:solidFill>
              </a:rPr>
              <a:t>You are not receiving pension payments </a:t>
            </a:r>
          </a:p>
          <a:p>
            <a:pPr marL="457200" indent="-457200">
              <a:buFont typeface="Arial" panose="020B0604020202020204" pitchFamily="34" charset="0"/>
              <a:buChar char="•"/>
            </a:pPr>
            <a:r>
              <a:rPr lang="en-US" sz="2800">
                <a:solidFill>
                  <a:schemeClr val="tx1"/>
                </a:solidFill>
              </a:rPr>
              <a:t>You are receiving pension from an employer who is not listed</a:t>
            </a:r>
          </a:p>
        </p:txBody>
      </p:sp>
    </p:spTree>
    <p:extLst>
      <p:ext uri="{BB962C8B-B14F-4D97-AF65-F5344CB8AC3E}">
        <p14:creationId xmlns:p14="http://schemas.microsoft.com/office/powerpoint/2010/main" val="3377715071"/>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21703" y="883966"/>
            <a:ext cx="8843329" cy="10772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200" b="1" i="0" u="none" strike="noStrike" cap="none" spc="0" normalizeH="0" baseline="0">
                <a:ln>
                  <a:noFill/>
                </a:ln>
                <a:solidFill>
                  <a:srgbClr val="FAF9F6"/>
                </a:solidFill>
                <a:effectLst/>
                <a:uFillTx/>
                <a:ea typeface="+mn-ea"/>
                <a:cs typeface="+mn-cs"/>
                <a:sym typeface="Calibri"/>
              </a:rPr>
              <a:t>CERTIFICATION QUESTION: </a:t>
            </a:r>
            <a:r>
              <a:rPr lang="en-US" sz="3200" b="1">
                <a:solidFill>
                  <a:srgbClr val="FAF9F6"/>
                </a:solidFill>
              </a:rPr>
              <a:t>DID </a:t>
            </a:r>
            <a:r>
              <a:rPr kumimoji="0" lang="en-US" sz="3200" b="1" i="0" u="none" strike="noStrike" cap="none" spc="0" normalizeH="0" baseline="0">
                <a:ln>
                  <a:noFill/>
                </a:ln>
                <a:solidFill>
                  <a:srgbClr val="FAF9F6"/>
                </a:solidFill>
                <a:effectLst/>
                <a:uFillTx/>
                <a:ea typeface="+mn-ea"/>
                <a:cs typeface="+mn-cs"/>
                <a:sym typeface="Calibri"/>
              </a:rPr>
              <a:t>YOU </a:t>
            </a:r>
            <a:r>
              <a:rPr lang="en-US" sz="3200" b="1">
                <a:solidFill>
                  <a:srgbClr val="FAF9F6"/>
                </a:solidFill>
              </a:rPr>
              <a:t>WORK BETWEEN MM-DD-YYYY AND MM-DD-YYYY?</a:t>
            </a:r>
          </a:p>
        </p:txBody>
      </p:sp>
      <p:sp>
        <p:nvSpPr>
          <p:cNvPr id="2" name="TextBox 1">
            <a:extLst>
              <a:ext uri="{FF2B5EF4-FFF2-40B4-BE49-F238E27FC236}">
                <a16:creationId xmlns:a16="http://schemas.microsoft.com/office/drawing/2014/main" id="{2017E86D-A495-9734-FE4E-37A445E42B15}"/>
              </a:ext>
            </a:extLst>
          </p:cNvPr>
          <p:cNvSpPr txBox="1"/>
          <p:nvPr/>
        </p:nvSpPr>
        <p:spPr>
          <a:xfrm>
            <a:off x="465510" y="2209493"/>
            <a:ext cx="7103689"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800">
                <a:solidFill>
                  <a:schemeClr val="tx1"/>
                </a:solidFill>
              </a:rPr>
              <a:t>If you did any work (or received any payment for any completed past work) between the designated dates, answer </a:t>
            </a:r>
            <a:r>
              <a:rPr lang="en-US" sz="2800" b="1" u="sng">
                <a:solidFill>
                  <a:schemeClr val="tx1"/>
                </a:solidFill>
              </a:rPr>
              <a:t>YES</a:t>
            </a:r>
            <a:r>
              <a:rPr lang="en-US" sz="2800" b="1">
                <a:solidFill>
                  <a:schemeClr val="tx1"/>
                </a:solidFill>
              </a:rPr>
              <a:t> </a:t>
            </a:r>
            <a:r>
              <a:rPr lang="en-US" sz="2800">
                <a:solidFill>
                  <a:schemeClr val="tx1"/>
                </a:solidFill>
              </a:rPr>
              <a:t>and report hours worked and your </a:t>
            </a:r>
            <a:r>
              <a:rPr lang="en-US" sz="2800" b="1">
                <a:solidFill>
                  <a:schemeClr val="tx1"/>
                </a:solidFill>
              </a:rPr>
              <a:t>gross </a:t>
            </a:r>
            <a:r>
              <a:rPr lang="en-US" sz="2800">
                <a:solidFill>
                  <a:schemeClr val="tx1"/>
                </a:solidFill>
              </a:rPr>
              <a:t>wages. </a:t>
            </a:r>
          </a:p>
          <a:p>
            <a:pPr marL="457200" indent="-457200">
              <a:buClr>
                <a:srgbClr val="3E8A9F"/>
              </a:buClr>
              <a:buFont typeface="Arial"/>
              <a:buChar char="•"/>
            </a:pPr>
            <a:endParaRPr lang="en-US" sz="2800">
              <a:solidFill>
                <a:schemeClr val="tx1"/>
              </a:solidFill>
            </a:endParaRPr>
          </a:p>
          <a:p>
            <a:pPr marL="457200" indent="-457200">
              <a:buClr>
                <a:srgbClr val="3E8A9F"/>
              </a:buClr>
              <a:buFont typeface="Arial"/>
              <a:buChar char="•"/>
            </a:pPr>
            <a:r>
              <a:rPr lang="en-US" sz="2800">
                <a:solidFill>
                  <a:schemeClr val="tx1"/>
                </a:solidFill>
              </a:rPr>
              <a:t>Report wages from an employer the week they were earned; report self-employment income the week it was received.</a:t>
            </a:r>
          </a:p>
        </p:txBody>
      </p:sp>
    </p:spTree>
    <p:extLst>
      <p:ext uri="{BB962C8B-B14F-4D97-AF65-F5344CB8AC3E}">
        <p14:creationId xmlns:p14="http://schemas.microsoft.com/office/powerpoint/2010/main" val="60446298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88610" y="1116958"/>
            <a:ext cx="9267624"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PROBLEM WITH YOUR CLAIM? STILL CERTIFY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2BFAA959-AE75-6A87-D95F-A1C9CD91FA0E}"/>
              </a:ext>
            </a:extLst>
          </p:cNvPr>
          <p:cNvSpPr txBox="1"/>
          <p:nvPr/>
        </p:nvSpPr>
        <p:spPr>
          <a:xfrm>
            <a:off x="465510" y="2209493"/>
            <a:ext cx="7103689" cy="37856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fontAlgn="base">
              <a:buClr>
                <a:srgbClr val="3E8A9F"/>
              </a:buClr>
              <a:buFont typeface="Arial" panose="020B0604020202020204" pitchFamily="34" charset="0"/>
              <a:buChar char="•"/>
            </a:pPr>
            <a:r>
              <a:rPr lang="en-US" sz="2400">
                <a:solidFill>
                  <a:schemeClr val="tx1"/>
                </a:solidFill>
              </a:rPr>
              <a:t>If you are resolving a problem with your claim or appealing a denial,</a:t>
            </a:r>
            <a:r>
              <a:rPr lang="en-US" sz="2400" b="1">
                <a:solidFill>
                  <a:schemeClr val="tx1"/>
                </a:solidFill>
              </a:rPr>
              <a:t> you must still certify for benefits</a:t>
            </a:r>
            <a:r>
              <a:rPr lang="en-US" sz="2400">
                <a:solidFill>
                  <a:schemeClr val="tx1"/>
                </a:solidFill>
              </a:rPr>
              <a:t>.  </a:t>
            </a:r>
          </a:p>
          <a:p>
            <a:pPr marL="457200" indent="-457200" fontAlgn="base">
              <a:buClr>
                <a:srgbClr val="3E8A9F"/>
              </a:buClr>
              <a:buFont typeface="Arial" panose="020B0604020202020204" pitchFamily="34" charset="0"/>
              <a:buChar char="•"/>
            </a:pPr>
            <a:endParaRPr lang="en-US" sz="2400">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r>
              <a:rPr lang="en-US" sz="2400">
                <a:solidFill>
                  <a:schemeClr val="tx1"/>
                </a:solidFill>
              </a:rPr>
              <a:t>You can receive "credit" for the weeks you certify for. If determined eligible or you win your appeal, you will be paid benefits for your credited weeks. </a:t>
            </a:r>
          </a:p>
          <a:p>
            <a:pPr marL="457200" indent="-457200" fontAlgn="base">
              <a:buClr>
                <a:srgbClr val="3E8A9F"/>
              </a:buClr>
              <a:buFont typeface="Arial" panose="020B0604020202020204" pitchFamily="34" charset="0"/>
              <a:buChar char="•"/>
            </a:pPr>
            <a:endParaRPr lang="en-US" sz="2400">
              <a:solidFill>
                <a:schemeClr val="tx1"/>
              </a:solidFill>
              <a:latin typeface="Calibri" panose="020F0502020204030204" pitchFamily="34" charset="0"/>
            </a:endParaRPr>
          </a:p>
          <a:p>
            <a:pPr marL="457200" indent="-457200" fontAlgn="base">
              <a:buClr>
                <a:srgbClr val="3E8A9F"/>
              </a:buClr>
              <a:buFont typeface="Arial" panose="020B0604020202020204" pitchFamily="34" charset="0"/>
              <a:buChar char="•"/>
            </a:pPr>
            <a:r>
              <a:rPr lang="en-US" sz="2400">
                <a:solidFill>
                  <a:schemeClr val="tx1"/>
                </a:solidFill>
              </a:rPr>
              <a:t>If you have not certified for benefits and you win your appeal, you </a:t>
            </a:r>
            <a:r>
              <a:rPr lang="en-US" sz="2400" b="1">
                <a:solidFill>
                  <a:schemeClr val="tx1"/>
                </a:solidFill>
              </a:rPr>
              <a:t>will not</a:t>
            </a:r>
            <a:r>
              <a:rPr lang="en-US" sz="2400">
                <a:solidFill>
                  <a:schemeClr val="tx1"/>
                </a:solidFill>
              </a:rPr>
              <a:t> be paid for these weeks. </a:t>
            </a:r>
          </a:p>
        </p:txBody>
      </p:sp>
    </p:spTree>
    <p:extLst>
      <p:ext uri="{BB962C8B-B14F-4D97-AF65-F5344CB8AC3E}">
        <p14:creationId xmlns:p14="http://schemas.microsoft.com/office/powerpoint/2010/main" val="2130159998"/>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2"/>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3"/>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852820"/>
            <a:ext cx="8843329"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APPOINTMENTS, FACT-FINDING HEARINGS, AND E-ADJUDICATION </a:t>
            </a:r>
            <a:endParaRPr lang="en-US" sz="3600" b="1">
              <a:solidFill>
                <a:srgbClr val="FAF9F6"/>
              </a:solidFill>
            </a:endParaRPr>
          </a:p>
        </p:txBody>
      </p:sp>
      <p:sp>
        <p:nvSpPr>
          <p:cNvPr id="2" name="TextBox 1">
            <a:extLst>
              <a:ext uri="{FF2B5EF4-FFF2-40B4-BE49-F238E27FC236}">
                <a16:creationId xmlns:a16="http://schemas.microsoft.com/office/drawing/2014/main" id="{44704EE9-1A74-6F43-8845-1C725EE3D8BA}"/>
              </a:ext>
            </a:extLst>
          </p:cNvPr>
          <p:cNvSpPr txBox="1"/>
          <p:nvPr/>
        </p:nvSpPr>
        <p:spPr>
          <a:xfrm>
            <a:off x="465510" y="2209493"/>
            <a:ext cx="7103689" cy="34778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000">
                <a:solidFill>
                  <a:schemeClr val="tx1"/>
                </a:solidFill>
              </a:rPr>
              <a:t>You may be required to participate in mandatory scheduled appointments.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These may be done over the phone, online via a secure form linked from an email we send, or in person.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If you miss an in-person or phone appointment or don't complete an online form, your benefits may be delayed or denied.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Learn more at </a:t>
            </a:r>
            <a:r>
              <a:rPr lang="en-US" sz="2000" b="1">
                <a:solidFill>
                  <a:schemeClr val="tx1"/>
                </a:solidFill>
                <a:hlinkClick r:id="rId4">
                  <a:extLst>
                    <a:ext uri="{A12FA001-AC4F-418D-AE19-62706E023703}">
                      <ahyp:hlinkClr xmlns:ahyp="http://schemas.microsoft.com/office/drawing/2018/hyperlinkcolor" val="tx"/>
                    </a:ext>
                  </a:extLst>
                </a:hlinkClick>
              </a:rPr>
              <a:t>myunemployment.nj.gov/factfinding</a:t>
            </a:r>
            <a:r>
              <a:rPr lang="en-US" sz="2000">
                <a:solidFill>
                  <a:schemeClr val="tx1"/>
                </a:solidFill>
              </a:rPr>
              <a:t> </a:t>
            </a:r>
            <a:endParaRPr lang="en-US" sz="2000" b="1">
              <a:solidFill>
                <a:schemeClr val="tx1"/>
              </a:solidFill>
              <a:latin typeface="Calibri" panose="020F0502020204030204" pitchFamily="34" charset="0"/>
            </a:endParaRPr>
          </a:p>
        </p:txBody>
      </p:sp>
    </p:spTree>
    <p:extLst>
      <p:ext uri="{BB962C8B-B14F-4D97-AF65-F5344CB8AC3E}">
        <p14:creationId xmlns:p14="http://schemas.microsoft.com/office/powerpoint/2010/main" val="1322244282"/>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FILE AN APPEAL </a:t>
            </a:r>
            <a:endParaRPr lang="en-US" sz="3600" b="1">
              <a:solidFill>
                <a:srgbClr val="FAF9F6"/>
              </a:solidFill>
            </a:endParaRPr>
          </a:p>
        </p:txBody>
      </p:sp>
      <p:sp>
        <p:nvSpPr>
          <p:cNvPr id="2" name="TextBox 1">
            <a:extLst>
              <a:ext uri="{FF2B5EF4-FFF2-40B4-BE49-F238E27FC236}">
                <a16:creationId xmlns:a16="http://schemas.microsoft.com/office/drawing/2014/main" id="{D098B55E-D18E-231E-F6D1-CC6D47646D13}"/>
              </a:ext>
            </a:extLst>
          </p:cNvPr>
          <p:cNvSpPr txBox="1"/>
          <p:nvPr/>
        </p:nvSpPr>
        <p:spPr>
          <a:xfrm>
            <a:off x="465510" y="2209493"/>
            <a:ext cx="7103689" cy="37856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000">
                <a:solidFill>
                  <a:schemeClr val="tx1"/>
                </a:solidFill>
              </a:rPr>
              <a:t>NJDOL will mail you a determination letter if your claim is not approved. If you disagree, you have the right to file an appeal.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Claimants have 21 days to file an appeal to the Appeal Tribunal after an initial determination is mailed to their last known address. Employers have seven days to file an appeal after confirmed receipt of a determination.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You can file an appeal online or mail your appeal to NJDOL.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Learn more at </a:t>
            </a:r>
            <a:r>
              <a:rPr lang="en-US" sz="2000" b="1">
                <a:solidFill>
                  <a:schemeClr val="tx1"/>
                </a:solidFill>
                <a:hlinkClick r:id="rId5" action="ppaction://hlinkfile"/>
              </a:rPr>
              <a:t>myunemployment.nj.gov/appeals</a:t>
            </a:r>
            <a:endParaRPr lang="en-US" sz="2000" b="1">
              <a:solidFill>
                <a:schemeClr val="tx1"/>
              </a:solidFill>
              <a:latin typeface="Calibri" panose="020F0502020204030204" pitchFamily="34" charset="0"/>
            </a:endParaRPr>
          </a:p>
        </p:txBody>
      </p:sp>
    </p:spTree>
    <p:extLst>
      <p:ext uri="{BB962C8B-B14F-4D97-AF65-F5344CB8AC3E}">
        <p14:creationId xmlns:p14="http://schemas.microsoft.com/office/powerpoint/2010/main" val="565380634"/>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OVERPAID BENEFITS? </a:t>
            </a:r>
            <a:endParaRPr lang="en-US" sz="3600" b="1">
              <a:solidFill>
                <a:srgbClr val="FAF9F6"/>
              </a:solidFill>
            </a:endParaRPr>
          </a:p>
        </p:txBody>
      </p:sp>
      <p:sp>
        <p:nvSpPr>
          <p:cNvPr id="2" name="TextBox 1">
            <a:extLst>
              <a:ext uri="{FF2B5EF4-FFF2-40B4-BE49-F238E27FC236}">
                <a16:creationId xmlns:a16="http://schemas.microsoft.com/office/drawing/2014/main" id="{02E40D94-670F-3CB7-4489-9D4A6DC50646}"/>
              </a:ext>
            </a:extLst>
          </p:cNvPr>
          <p:cNvSpPr txBox="1"/>
          <p:nvPr/>
        </p:nvSpPr>
        <p:spPr>
          <a:xfrm>
            <a:off x="465510" y="2209493"/>
            <a:ext cx="7103689" cy="389337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1900">
                <a:solidFill>
                  <a:schemeClr val="tx1"/>
                </a:solidFill>
              </a:rPr>
              <a:t>You may be required to repay unemployment benefits you received but were not entitled to. You will receive a notice explaining the reason and amount of overpayment. </a:t>
            </a:r>
          </a:p>
          <a:p>
            <a:pPr marL="457200" indent="-457200">
              <a:buClr>
                <a:srgbClr val="3E8A9F"/>
              </a:buClr>
              <a:buFont typeface="Arial"/>
              <a:buChar char="•"/>
            </a:pPr>
            <a:endParaRPr lang="en-US" sz="1900">
              <a:solidFill>
                <a:schemeClr val="tx1"/>
              </a:solidFill>
            </a:endParaRPr>
          </a:p>
          <a:p>
            <a:pPr marL="457200" indent="-457200">
              <a:buClr>
                <a:srgbClr val="3E8A9F"/>
              </a:buClr>
              <a:buFont typeface="Arial"/>
              <a:buChar char="•"/>
            </a:pPr>
            <a:r>
              <a:rPr lang="en-US" sz="1900">
                <a:solidFill>
                  <a:schemeClr val="tx1"/>
                </a:solidFill>
              </a:rPr>
              <a:t>Overpayments are typically caused when a worker does not report earnings during the time they are receiving benefits. </a:t>
            </a:r>
          </a:p>
          <a:p>
            <a:pPr marL="457200" indent="-457200">
              <a:buClr>
                <a:srgbClr val="3E8A9F"/>
              </a:buClr>
              <a:buFont typeface="Arial"/>
              <a:buChar char="•"/>
            </a:pPr>
            <a:endParaRPr lang="en-US" sz="1900">
              <a:solidFill>
                <a:schemeClr val="tx1"/>
              </a:solidFill>
            </a:endParaRPr>
          </a:p>
          <a:p>
            <a:pPr marL="457200" indent="-457200">
              <a:buClr>
                <a:srgbClr val="3E8A9F"/>
              </a:buClr>
              <a:buFont typeface="Arial"/>
              <a:buChar char="•"/>
            </a:pPr>
            <a:r>
              <a:rPr lang="en-US" sz="1900">
                <a:solidFill>
                  <a:schemeClr val="tx1"/>
                </a:solidFill>
              </a:rPr>
              <a:t>If you receive an overpayment notice, there are a few options:  </a:t>
            </a:r>
          </a:p>
          <a:p>
            <a:pPr marL="914400" lvl="1" indent="-457200">
              <a:buClr>
                <a:srgbClr val="3E8A9F"/>
              </a:buClr>
              <a:buFont typeface="Wingdings" panose="05000000000000000000" pitchFamily="2" charset="2"/>
              <a:buChar char="Ø"/>
            </a:pPr>
            <a:r>
              <a:rPr lang="en-US" sz="1900">
                <a:solidFill>
                  <a:schemeClr val="tx1"/>
                </a:solidFill>
              </a:rPr>
              <a:t>Make a payment(s)   </a:t>
            </a:r>
          </a:p>
          <a:p>
            <a:pPr marL="914400" lvl="1" indent="-457200">
              <a:buClr>
                <a:srgbClr val="3E8A9F"/>
              </a:buClr>
              <a:buFont typeface="Wingdings" panose="05000000000000000000" pitchFamily="2" charset="2"/>
              <a:buChar char="Ø"/>
            </a:pPr>
            <a:r>
              <a:rPr lang="en-US" sz="1900">
                <a:solidFill>
                  <a:schemeClr val="tx1"/>
                </a:solidFill>
              </a:rPr>
              <a:t>Appeal your determination  </a:t>
            </a:r>
          </a:p>
          <a:p>
            <a:pPr marL="914400" lvl="1" indent="-457200">
              <a:buClr>
                <a:srgbClr val="3E8A9F"/>
              </a:buClr>
              <a:buFont typeface="Wingdings" panose="05000000000000000000" pitchFamily="2" charset="2"/>
              <a:buChar char="Ø"/>
            </a:pPr>
            <a:r>
              <a:rPr lang="en-US" sz="1900">
                <a:solidFill>
                  <a:schemeClr val="tx1"/>
                </a:solidFill>
              </a:rPr>
              <a:t>Request to waive overpayment </a:t>
            </a:r>
          </a:p>
          <a:p>
            <a:pPr marL="457200" indent="-457200">
              <a:buClr>
                <a:srgbClr val="3E8A9F"/>
              </a:buClr>
              <a:buFont typeface="Arial"/>
              <a:buChar char="•"/>
            </a:pPr>
            <a:endParaRPr lang="en-US" sz="1900">
              <a:solidFill>
                <a:schemeClr val="tx1"/>
              </a:solidFill>
            </a:endParaRPr>
          </a:p>
          <a:p>
            <a:pPr marL="457200" indent="-457200">
              <a:buClr>
                <a:srgbClr val="3E8A9F"/>
              </a:buClr>
              <a:buFont typeface="Arial"/>
              <a:buChar char="•"/>
            </a:pPr>
            <a:r>
              <a:rPr lang="en-US" sz="1900">
                <a:solidFill>
                  <a:schemeClr val="tx1"/>
                </a:solidFill>
              </a:rPr>
              <a:t>Learn more at </a:t>
            </a:r>
            <a:r>
              <a:rPr lang="en-US" sz="1900" b="1">
                <a:solidFill>
                  <a:schemeClr val="tx1"/>
                </a:solidFill>
                <a:hlinkClick r:id="rId5" action="ppaction://hlinkfile"/>
              </a:rPr>
              <a:t>myunemployment.nj.gov/overpayments </a:t>
            </a:r>
            <a:endParaRPr lang="en-US" sz="1900" b="1">
              <a:solidFill>
                <a:schemeClr val="tx1"/>
              </a:solidFill>
              <a:latin typeface="Calibri" panose="020F0502020204030204" pitchFamily="34" charset="0"/>
            </a:endParaRPr>
          </a:p>
        </p:txBody>
      </p:sp>
    </p:spTree>
    <p:extLst>
      <p:ext uri="{BB962C8B-B14F-4D97-AF65-F5344CB8AC3E}">
        <p14:creationId xmlns:p14="http://schemas.microsoft.com/office/powerpoint/2010/main" val="17013708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REOPENING BENEFITS </a:t>
            </a:r>
            <a:endParaRPr lang="en-US" sz="3600" b="1">
              <a:solidFill>
                <a:srgbClr val="FAF9F6"/>
              </a:solidFill>
            </a:endParaRPr>
          </a:p>
        </p:txBody>
      </p:sp>
      <p:sp>
        <p:nvSpPr>
          <p:cNvPr id="2" name="TextBox 1">
            <a:extLst>
              <a:ext uri="{FF2B5EF4-FFF2-40B4-BE49-F238E27FC236}">
                <a16:creationId xmlns:a16="http://schemas.microsoft.com/office/drawing/2014/main" id="{276C1AB1-DE5D-A66A-B8C9-C5887600A082}"/>
              </a:ext>
            </a:extLst>
          </p:cNvPr>
          <p:cNvSpPr txBox="1"/>
          <p:nvPr/>
        </p:nvSpPr>
        <p:spPr>
          <a:xfrm>
            <a:off x="465510" y="2209493"/>
            <a:ext cx="7103689" cy="37856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000">
                <a:solidFill>
                  <a:schemeClr val="tx1"/>
                </a:solidFill>
              </a:rPr>
              <a:t>You have one year from the date you file your initial claim to collect the maximum benefits available to you, based on your monetary eligibility. Learn more about maximum benefit at </a:t>
            </a:r>
            <a:r>
              <a:rPr lang="en-US" sz="2000" b="1">
                <a:solidFill>
                  <a:srgbClr val="4D4FF8"/>
                </a:solidFill>
                <a:hlinkClick r:id="rId5" action="ppaction://hlinkfile">
                  <a:extLst>
                    <a:ext uri="{A12FA001-AC4F-418D-AE19-62706E023703}">
                      <ahyp:hlinkClr xmlns:ahyp="http://schemas.microsoft.com/office/drawing/2018/hyperlinkcolor" val="tx"/>
                    </a:ext>
                  </a:extLst>
                </a:hlinkClick>
              </a:rPr>
              <a:t>myunemployment.nj.gov/calculate</a:t>
            </a:r>
            <a:r>
              <a:rPr lang="en-US" sz="2000">
                <a:solidFill>
                  <a:schemeClr val="tx1"/>
                </a:solidFill>
              </a:rPr>
              <a:t>.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If you get benefits for a period of time, then return to work, but become unemployed again, you can reopen your initial claim.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You can also reopen a claim after a period of ineligibility has expired (for example, refusal of suitable work or are fired for misconduct). </a:t>
            </a:r>
            <a:endParaRPr lang="en-US" sz="2000" b="1">
              <a:solidFill>
                <a:schemeClr val="tx1"/>
              </a:solidFill>
              <a:latin typeface="Calibri" panose="020F0502020204030204" pitchFamily="34" charset="0"/>
            </a:endParaRPr>
          </a:p>
        </p:txBody>
      </p:sp>
    </p:spTree>
    <p:extLst>
      <p:ext uri="{BB962C8B-B14F-4D97-AF65-F5344CB8AC3E}">
        <p14:creationId xmlns:p14="http://schemas.microsoft.com/office/powerpoint/2010/main" val="3903880663"/>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116958"/>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DEPENDENCY BENEFITS </a:t>
            </a:r>
            <a:endParaRPr lang="en-US" sz="3600" b="1">
              <a:solidFill>
                <a:srgbClr val="FAF9F6"/>
              </a:solidFill>
            </a:endParaRPr>
          </a:p>
        </p:txBody>
      </p:sp>
      <p:sp>
        <p:nvSpPr>
          <p:cNvPr id="2" name="TextBox 1">
            <a:extLst>
              <a:ext uri="{FF2B5EF4-FFF2-40B4-BE49-F238E27FC236}">
                <a16:creationId xmlns:a16="http://schemas.microsoft.com/office/drawing/2014/main" id="{E7AFB338-967D-8206-6077-35227858ECBA}"/>
              </a:ext>
            </a:extLst>
          </p:cNvPr>
          <p:cNvSpPr txBox="1"/>
          <p:nvPr/>
        </p:nvSpPr>
        <p:spPr>
          <a:xfrm>
            <a:off x="465510" y="2209493"/>
            <a:ext cx="7103689" cy="34778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000">
                <a:solidFill>
                  <a:schemeClr val="tx1"/>
                </a:solidFill>
              </a:rPr>
              <a:t>If your weekly benefit rate is less than the maximum weekly benefit rate and you have dependents, you may qualify for Dependency Benefits.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For three dependents, the maximum amount is an additional 15% of your weekly benefit amount .  </a:t>
            </a:r>
          </a:p>
          <a:p>
            <a:pPr>
              <a:buClr>
                <a:srgbClr val="3E8A9F"/>
              </a:buClr>
            </a:pPr>
            <a:endParaRPr lang="en-US" sz="2000">
              <a:solidFill>
                <a:schemeClr val="tx1"/>
              </a:solidFill>
            </a:endParaRPr>
          </a:p>
          <a:p>
            <a:pPr marL="457200" indent="-457200">
              <a:buClr>
                <a:srgbClr val="3E8A9F"/>
              </a:buClr>
              <a:buFont typeface="Arial"/>
              <a:buChar char="•"/>
            </a:pPr>
            <a:r>
              <a:rPr lang="en-US" sz="2000">
                <a:solidFill>
                  <a:schemeClr val="tx1"/>
                </a:solidFill>
              </a:rPr>
              <a:t>Dependency Benefits will only increase your weekly benefit rate up to the maximum weekly benefit rate. </a:t>
            </a:r>
          </a:p>
          <a:p>
            <a:pPr marL="457200" indent="-457200">
              <a:buClr>
                <a:srgbClr val="3E8A9F"/>
              </a:buClr>
              <a:buFont typeface="Arial"/>
              <a:buChar char="•"/>
            </a:pPr>
            <a:endParaRPr lang="en-US" sz="2000">
              <a:solidFill>
                <a:schemeClr val="tx1"/>
              </a:solidFill>
            </a:endParaRPr>
          </a:p>
          <a:p>
            <a:pPr marL="457200" indent="-457200">
              <a:buClr>
                <a:srgbClr val="3E8A9F"/>
              </a:buClr>
              <a:buFont typeface="Arial"/>
              <a:buChar char="•"/>
            </a:pPr>
            <a:r>
              <a:rPr lang="en-US" sz="2000">
                <a:solidFill>
                  <a:schemeClr val="tx1"/>
                </a:solidFill>
              </a:rPr>
              <a:t>Learn more at </a:t>
            </a:r>
            <a:r>
              <a:rPr lang="en-US" sz="2000" b="1">
                <a:solidFill>
                  <a:schemeClr val="tx1"/>
                </a:solidFill>
                <a:hlinkClick r:id="rId5" action="ppaction://hlinkfile"/>
              </a:rPr>
              <a:t>myunemployment.nj.gov/dependents </a:t>
            </a:r>
            <a:endParaRPr lang="en-US" b="1">
              <a:solidFill>
                <a:schemeClr val="tx1"/>
              </a:solidFill>
              <a:latin typeface="Calibri" panose="020F0502020204030204" pitchFamily="34" charset="0"/>
            </a:endParaRPr>
          </a:p>
        </p:txBody>
      </p:sp>
    </p:spTree>
    <p:extLst>
      <p:ext uri="{BB962C8B-B14F-4D97-AF65-F5344CB8AC3E}">
        <p14:creationId xmlns:p14="http://schemas.microsoft.com/office/powerpoint/2010/main" val="387007849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842117"/>
            <a:ext cx="7306889"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WHAT IS UNEMPLOYMENT INSURANCE? </a:t>
            </a:r>
          </a:p>
        </p:txBody>
      </p:sp>
      <p:sp>
        <p:nvSpPr>
          <p:cNvPr id="2" name="TextBox 1">
            <a:extLst>
              <a:ext uri="{FF2B5EF4-FFF2-40B4-BE49-F238E27FC236}">
                <a16:creationId xmlns:a16="http://schemas.microsoft.com/office/drawing/2014/main" id="{5CB7DFDA-6E1B-5C6C-BCA8-488A1CA088A9}"/>
              </a:ext>
            </a:extLst>
          </p:cNvPr>
          <p:cNvSpPr txBox="1"/>
          <p:nvPr/>
        </p:nvSpPr>
        <p:spPr>
          <a:xfrm>
            <a:off x="465511" y="2209493"/>
            <a:ext cx="692207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285750" indent="-285750" fontAlgn="base">
              <a:buClr>
                <a:srgbClr val="3E8A9F"/>
              </a:buClr>
              <a:buFont typeface="Arial" panose="020B0604020202020204" pitchFamily="34" charset="0"/>
              <a:buChar char="•"/>
            </a:pPr>
            <a:r>
              <a:rPr lang="en-US">
                <a:solidFill>
                  <a:schemeClr val="tx1"/>
                </a:solidFill>
              </a:rPr>
              <a:t>Unemployment Insurance (UI) is a program that gives financial support to people who lose their jobs or whose work hours are reduced through no fault of their own. </a:t>
            </a: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r>
              <a:rPr lang="en-US">
                <a:solidFill>
                  <a:schemeClr val="tx1"/>
                </a:solidFill>
              </a:rPr>
              <a:t>Those who meet eligibility requirements may receive benefits for up to 26 weeks during a one-year period. During times of high unemployment, other extended benefit programs may be available. </a:t>
            </a: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r>
              <a:rPr lang="en-US">
                <a:solidFill>
                  <a:schemeClr val="tx1"/>
                </a:solidFill>
              </a:rPr>
              <a:t>Receive 60% of your average weekly wages, up to a maximum amount.</a:t>
            </a:r>
          </a:p>
          <a:p>
            <a:pPr marL="285750" indent="-285750">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285750" indent="-285750">
              <a:buClr>
                <a:srgbClr val="3E8A9F"/>
              </a:buClr>
              <a:buFont typeface="Arial" panose="020B0604020202020204" pitchFamily="34" charset="0"/>
              <a:buChar char="•"/>
            </a:pPr>
            <a:r>
              <a:rPr lang="en-US">
                <a:solidFill>
                  <a:schemeClr val="tx1"/>
                </a:solidFill>
              </a:rPr>
              <a:t>Requires a valid Social Security Number to receive benefits.</a:t>
            </a:r>
          </a:p>
        </p:txBody>
      </p:sp>
    </p:spTree>
    <p:extLst>
      <p:ext uri="{BB962C8B-B14F-4D97-AF65-F5344CB8AC3E}">
        <p14:creationId xmlns:p14="http://schemas.microsoft.com/office/powerpoint/2010/main" val="1125737234"/>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883966"/>
            <a:ext cx="8843329"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US" sz="3600" b="1">
                <a:solidFill>
                  <a:srgbClr val="FAF9F6"/>
                </a:solidFill>
              </a:rPr>
              <a:t>PAID FAMILY &amp; MEDICAL LEAVE AND </a:t>
            </a:r>
            <a:r>
              <a:rPr kumimoji="0" lang="en-US" sz="3600" b="1" i="0" u="none" strike="noStrike" cap="none" spc="0" normalizeH="0" baseline="0">
                <a:ln>
                  <a:noFill/>
                </a:ln>
                <a:solidFill>
                  <a:srgbClr val="FAF9F6"/>
                </a:solidFill>
                <a:effectLst/>
                <a:uFillTx/>
                <a:ea typeface="+mn-ea"/>
                <a:cs typeface="+mn-cs"/>
                <a:sym typeface="Calibri"/>
              </a:rPr>
              <a:t>UNEMPLOYMENT</a:t>
            </a:r>
            <a:r>
              <a:rPr lang="en-US" sz="3600" b="1">
                <a:solidFill>
                  <a:srgbClr val="FAF9F6"/>
                </a:solidFill>
              </a:rPr>
              <a:t> </a:t>
            </a:r>
            <a:endParaRPr lang="en-US"/>
          </a:p>
        </p:txBody>
      </p:sp>
      <p:sp>
        <p:nvSpPr>
          <p:cNvPr id="2" name="TextBox 1">
            <a:extLst>
              <a:ext uri="{FF2B5EF4-FFF2-40B4-BE49-F238E27FC236}">
                <a16:creationId xmlns:a16="http://schemas.microsoft.com/office/drawing/2014/main" id="{7370F3D4-A518-D5B9-0113-047196971E52}"/>
              </a:ext>
            </a:extLst>
          </p:cNvPr>
          <p:cNvSpPr txBox="1"/>
          <p:nvPr/>
        </p:nvSpPr>
        <p:spPr>
          <a:xfrm>
            <a:off x="465510" y="2209493"/>
            <a:ext cx="7103689" cy="40934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457200" indent="-457200">
              <a:buClr>
                <a:srgbClr val="3E8A9F"/>
              </a:buClr>
              <a:buFont typeface="Arial"/>
              <a:buChar char="•"/>
            </a:pPr>
            <a:r>
              <a:rPr lang="en-US" sz="2000">
                <a:solidFill>
                  <a:schemeClr val="tx1"/>
                </a:solidFill>
              </a:rPr>
              <a:t>Are you unemployed, but no longer able or available for work due to your own physical or mental health condition, pregnancy, need for bonding or caregiving leave?  </a:t>
            </a:r>
          </a:p>
          <a:p>
            <a:pPr>
              <a:buClr>
                <a:srgbClr val="3E8A9F"/>
              </a:buClr>
            </a:pPr>
            <a:endParaRPr lang="en-US" sz="2000">
              <a:solidFill>
                <a:schemeClr val="tx1"/>
              </a:solidFill>
            </a:endParaRPr>
          </a:p>
          <a:p>
            <a:pPr marL="914400" lvl="3" indent="-457200">
              <a:buClr>
                <a:srgbClr val="3E8A9F"/>
              </a:buClr>
              <a:buFont typeface="Arial"/>
              <a:buChar char="•"/>
            </a:pPr>
            <a:r>
              <a:rPr lang="en-US" sz="2000">
                <a:solidFill>
                  <a:schemeClr val="tx1"/>
                </a:solidFill>
              </a:rPr>
              <a:t>You may be eligible for Disability During Unemployment or Family Leave During Unemployment benefits. </a:t>
            </a:r>
          </a:p>
          <a:p>
            <a:pPr marL="457200" lvl="3" indent="0">
              <a:buClr>
                <a:srgbClr val="3E8A9F"/>
              </a:buClr>
            </a:pPr>
            <a:endParaRPr lang="en-US" sz="2000">
              <a:solidFill>
                <a:schemeClr val="tx1"/>
              </a:solidFill>
            </a:endParaRPr>
          </a:p>
          <a:p>
            <a:pPr marL="914400" indent="-457200">
              <a:buClr>
                <a:srgbClr val="3E8A9F"/>
              </a:buClr>
              <a:buFont typeface="Arial"/>
              <a:buChar char="•"/>
            </a:pPr>
            <a:r>
              <a:rPr lang="en-US" sz="2000">
                <a:solidFill>
                  <a:schemeClr val="tx1"/>
                </a:solidFill>
              </a:rPr>
              <a:t>Learn more at </a:t>
            </a:r>
            <a:r>
              <a:rPr lang="en-US" sz="2000" b="1">
                <a:solidFill>
                  <a:schemeClr val="tx1"/>
                </a:solidFill>
                <a:hlinkClick r:id="rId5" action="ppaction://hlinkfile"/>
              </a:rPr>
              <a:t>myleavebenefits.nj.gov/unemployed</a:t>
            </a:r>
            <a:endParaRPr lang="en-US" sz="2000" b="1">
              <a:solidFill>
                <a:schemeClr val="tx1"/>
              </a:solidFill>
            </a:endParaRPr>
          </a:p>
          <a:p>
            <a:pPr marL="914400" indent="-457200">
              <a:buClr>
                <a:srgbClr val="3E8A9F"/>
              </a:buClr>
              <a:buFont typeface="Arial"/>
              <a:buChar char="•"/>
            </a:pPr>
            <a:endParaRPr lang="en-US" sz="2000" b="1">
              <a:solidFill>
                <a:schemeClr val="tx1"/>
              </a:solidFill>
            </a:endParaRPr>
          </a:p>
          <a:p>
            <a:pPr marL="457200" indent="-457200">
              <a:buClr>
                <a:srgbClr val="3E8A9F"/>
              </a:buClr>
              <a:buFont typeface="Arial"/>
              <a:buChar char="•"/>
            </a:pPr>
            <a:r>
              <a:rPr lang="en-US" sz="2000">
                <a:solidFill>
                  <a:schemeClr val="tx1"/>
                </a:solidFill>
              </a:rPr>
              <a:t>If you lose your job after taking NJ Paid Family and Medical Leave (TDI/FLI) because your job was not protected under state/federal law– Could be eligible for Unemployment benefits</a:t>
            </a:r>
          </a:p>
        </p:txBody>
      </p:sp>
    </p:spTree>
    <p:extLst>
      <p:ext uri="{BB962C8B-B14F-4D97-AF65-F5344CB8AC3E}">
        <p14:creationId xmlns:p14="http://schemas.microsoft.com/office/powerpoint/2010/main" val="1369633189"/>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en-US" sz="3600" b="1" i="0" u="none" strike="noStrike" cap="none" spc="0" normalizeH="0" baseline="0">
                <a:ln>
                  <a:noFill/>
                </a:ln>
                <a:solidFill>
                  <a:srgbClr val="FAF9F6"/>
                </a:solidFill>
                <a:effectLst/>
                <a:uFillTx/>
                <a:ea typeface="+mn-ea"/>
                <a:cs typeface="+mn-cs"/>
                <a:sym typeface="Calibri"/>
              </a:rPr>
              <a:t>CONTACT US </a:t>
            </a:r>
            <a:endParaRPr lang="en-US" sz="3600" b="1">
              <a:solidFill>
                <a:srgbClr val="FAF9F6"/>
              </a:solidFill>
            </a:endParaRPr>
          </a:p>
        </p:txBody>
      </p:sp>
      <p:sp>
        <p:nvSpPr>
          <p:cNvPr id="2" name="TextBox 1">
            <a:extLst>
              <a:ext uri="{FF2B5EF4-FFF2-40B4-BE49-F238E27FC236}">
                <a16:creationId xmlns:a16="http://schemas.microsoft.com/office/drawing/2014/main" id="{16326F79-DF86-7D4D-BCBD-E716DF0981BC}"/>
              </a:ext>
            </a:extLst>
          </p:cNvPr>
          <p:cNvSpPr txBox="1"/>
          <p:nvPr/>
        </p:nvSpPr>
        <p:spPr>
          <a:xfrm>
            <a:off x="465510" y="2209493"/>
            <a:ext cx="7103689" cy="23083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a:buClr>
                <a:srgbClr val="3E8A9F"/>
              </a:buClr>
            </a:pPr>
            <a:r>
              <a:rPr lang="en-US" sz="2400" b="1">
                <a:solidFill>
                  <a:schemeClr val="tx1"/>
                </a:solidFill>
              </a:rPr>
              <a:t>Most callers</a:t>
            </a:r>
            <a:r>
              <a:rPr lang="en-US" sz="2400">
                <a:solidFill>
                  <a:schemeClr val="tx1"/>
                </a:solidFill>
              </a:rPr>
              <a:t>:  732-761-2020 </a:t>
            </a:r>
          </a:p>
          <a:p>
            <a:pPr>
              <a:buClr>
                <a:srgbClr val="3E8A9F"/>
              </a:buClr>
            </a:pPr>
            <a:endParaRPr lang="en-US" sz="2400">
              <a:solidFill>
                <a:schemeClr val="tx1"/>
              </a:solidFill>
            </a:endParaRPr>
          </a:p>
          <a:p>
            <a:pPr>
              <a:buClr>
                <a:srgbClr val="3E8A9F"/>
              </a:buClr>
            </a:pPr>
            <a:r>
              <a:rPr lang="en-US" sz="2400" b="1">
                <a:solidFill>
                  <a:schemeClr val="tx1"/>
                </a:solidFill>
              </a:rPr>
              <a:t>Out-of-State Claims</a:t>
            </a:r>
            <a:r>
              <a:rPr lang="en-US" sz="2400">
                <a:solidFill>
                  <a:schemeClr val="tx1"/>
                </a:solidFill>
              </a:rPr>
              <a:t>:  888-795-6672 </a:t>
            </a:r>
            <a:br>
              <a:rPr lang="en-US" sz="2400">
                <a:solidFill>
                  <a:schemeClr val="tx1"/>
                </a:solidFill>
              </a:rPr>
            </a:br>
            <a:r>
              <a:rPr lang="en-US" sz="2400">
                <a:solidFill>
                  <a:schemeClr val="tx1"/>
                </a:solidFill>
              </a:rPr>
              <a:t>(must call from out-of-state area code) </a:t>
            </a:r>
          </a:p>
          <a:p>
            <a:pPr>
              <a:buClr>
                <a:srgbClr val="3E8A9F"/>
              </a:buClr>
            </a:pPr>
            <a:endParaRPr lang="en-US" sz="2400">
              <a:solidFill>
                <a:schemeClr val="tx1"/>
              </a:solidFill>
            </a:endParaRPr>
          </a:p>
          <a:p>
            <a:pPr>
              <a:buClr>
                <a:srgbClr val="3E8A9F"/>
              </a:buClr>
            </a:pPr>
            <a:r>
              <a:rPr lang="en-US" sz="2400" b="1">
                <a:solidFill>
                  <a:schemeClr val="tx1"/>
                </a:solidFill>
              </a:rPr>
              <a:t>New Jersey Relay</a:t>
            </a:r>
            <a:r>
              <a:rPr lang="en-US" sz="2400">
                <a:solidFill>
                  <a:schemeClr val="tx1"/>
                </a:solidFill>
              </a:rPr>
              <a:t>:  7-1-1 </a:t>
            </a:r>
            <a:endParaRPr lang="en-US" sz="2400" b="1">
              <a:solidFill>
                <a:schemeClr val="tx1"/>
              </a:solidFill>
              <a:latin typeface="Calibri" panose="020F0502020204030204" pitchFamily="34" charset="0"/>
            </a:endParaRPr>
          </a:p>
        </p:txBody>
      </p:sp>
    </p:spTree>
    <p:extLst>
      <p:ext uri="{BB962C8B-B14F-4D97-AF65-F5344CB8AC3E}">
        <p14:creationId xmlns:p14="http://schemas.microsoft.com/office/powerpoint/2010/main" val="1105553445"/>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US" sz="3600" b="1">
                <a:solidFill>
                  <a:srgbClr val="FAF9F6"/>
                </a:solidFill>
              </a:rPr>
              <a:t>IN-PERSON CLAIM SUPPORT</a:t>
            </a:r>
            <a:endParaRPr lang="en-US"/>
          </a:p>
        </p:txBody>
      </p:sp>
      <p:sp>
        <p:nvSpPr>
          <p:cNvPr id="2" name="TextBox 1">
            <a:extLst>
              <a:ext uri="{FF2B5EF4-FFF2-40B4-BE49-F238E27FC236}">
                <a16:creationId xmlns:a16="http://schemas.microsoft.com/office/drawing/2014/main" id="{B878440C-85F8-3EBB-11D6-C92197F3A6C5}"/>
              </a:ext>
            </a:extLst>
          </p:cNvPr>
          <p:cNvSpPr txBox="1"/>
          <p:nvPr/>
        </p:nvSpPr>
        <p:spPr>
          <a:xfrm>
            <a:off x="465510" y="2209493"/>
            <a:ext cx="7103689" cy="22467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800">
                <a:solidFill>
                  <a:schemeClr val="tx1"/>
                </a:solidFill>
              </a:rPr>
              <a:t>By appointment only: </a:t>
            </a:r>
          </a:p>
          <a:p>
            <a:r>
              <a:rPr lang="en-US" sz="2800" b="1">
                <a:solidFill>
                  <a:schemeClr val="tx1"/>
                </a:solidFill>
                <a:hlinkClick r:id="rId5" action="ppaction://hlinkfile"/>
              </a:rPr>
              <a:t>myunemployment.nj.gov/appointment</a:t>
            </a:r>
            <a:endParaRPr lang="en-US" sz="2800">
              <a:solidFill>
                <a:schemeClr val="tx1"/>
              </a:solidFill>
            </a:endParaRPr>
          </a:p>
          <a:p>
            <a:endParaRPr lang="en-US" sz="2800" b="1">
              <a:solidFill>
                <a:schemeClr val="tx1"/>
              </a:solidFill>
            </a:endParaRPr>
          </a:p>
          <a:p>
            <a:r>
              <a:rPr lang="en-US" sz="2800">
                <a:solidFill>
                  <a:schemeClr val="tx1"/>
                </a:solidFill>
              </a:rPr>
              <a:t>For ID.me appointments visit:</a:t>
            </a:r>
            <a:endParaRPr lang="en-US" sz="2800" b="1">
              <a:solidFill>
                <a:schemeClr val="tx1"/>
              </a:solidFill>
            </a:endParaRPr>
          </a:p>
          <a:p>
            <a:r>
              <a:rPr lang="en-US" sz="2800" b="1">
                <a:solidFill>
                  <a:schemeClr val="tx1"/>
                </a:solidFill>
                <a:hlinkClick r:id="rId6" action="ppaction://hlinkfile"/>
              </a:rPr>
              <a:t>myunemployment.nj.gov/identity</a:t>
            </a:r>
            <a:endParaRPr lang="en-US" sz="2800">
              <a:solidFill>
                <a:schemeClr val="tx1"/>
              </a:solidFill>
            </a:endParaRPr>
          </a:p>
        </p:txBody>
      </p:sp>
    </p:spTree>
    <p:extLst>
      <p:ext uri="{BB962C8B-B14F-4D97-AF65-F5344CB8AC3E}">
        <p14:creationId xmlns:p14="http://schemas.microsoft.com/office/powerpoint/2010/main" val="585816740"/>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119052" y="1051614"/>
            <a:ext cx="884332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en-US" sz="3600" b="1">
                <a:solidFill>
                  <a:srgbClr val="FAF9F6"/>
                </a:solidFill>
              </a:rPr>
              <a:t>TIPS ON APPLYING</a:t>
            </a:r>
          </a:p>
        </p:txBody>
      </p:sp>
      <p:sp>
        <p:nvSpPr>
          <p:cNvPr id="2" name="TextBox 1">
            <a:extLst>
              <a:ext uri="{FF2B5EF4-FFF2-40B4-BE49-F238E27FC236}">
                <a16:creationId xmlns:a16="http://schemas.microsoft.com/office/drawing/2014/main" id="{14112C81-B43E-D300-D29C-5878B6EA4252}"/>
              </a:ext>
            </a:extLst>
          </p:cNvPr>
          <p:cNvSpPr txBox="1"/>
          <p:nvPr/>
        </p:nvSpPr>
        <p:spPr>
          <a:xfrm>
            <a:off x="465510" y="2209493"/>
            <a:ext cx="7103689" cy="34778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spcAft>
                <a:spcPts val="800"/>
              </a:spcAft>
              <a:buFont typeface="Arial" panose="020B0604020202020204" pitchFamily="34" charset="0"/>
              <a:buChar char="•"/>
            </a:pPr>
            <a:r>
              <a:rPr lang="en-US" sz="2000">
                <a:solidFill>
                  <a:schemeClr val="tx1"/>
                </a:solidFill>
                <a:ea typeface="+mn-lt"/>
                <a:cs typeface="+mn-lt"/>
              </a:rPr>
              <a:t>Don't wait to file a claim once separated from your job </a:t>
            </a:r>
            <a:endParaRPr lang="en-US" sz="2000">
              <a:solidFill>
                <a:schemeClr val="tx1"/>
              </a:solidFill>
              <a:cs typeface="Calibri Light"/>
            </a:endParaRPr>
          </a:p>
          <a:p>
            <a:pPr marL="342900" indent="-342900" fontAlgn="base">
              <a:spcAft>
                <a:spcPts val="800"/>
              </a:spcAft>
              <a:buFont typeface="Arial" panose="020B0604020202020204" pitchFamily="34" charset="0"/>
              <a:buChar char="•"/>
            </a:pPr>
            <a:r>
              <a:rPr lang="en-US" sz="2000">
                <a:solidFill>
                  <a:schemeClr val="tx1"/>
                </a:solidFill>
                <a:ea typeface="+mn-lt"/>
                <a:cs typeface="+mn-lt"/>
              </a:rPr>
              <a:t>Online application is available in English and Spanish</a:t>
            </a:r>
          </a:p>
          <a:p>
            <a:pPr marL="342900" indent="-342900" fontAlgn="base">
              <a:spcAft>
                <a:spcPts val="800"/>
              </a:spcAft>
              <a:buFont typeface="Arial" panose="020B0604020202020204" pitchFamily="34" charset="0"/>
              <a:buChar char="•"/>
            </a:pPr>
            <a:r>
              <a:rPr lang="en-US" sz="2000">
                <a:solidFill>
                  <a:schemeClr val="tx1"/>
                </a:solidFill>
                <a:ea typeface="+mn-lt"/>
                <a:cs typeface="+mn-lt"/>
              </a:rPr>
              <a:t>Contact the call center to file over the phone in languages other than English and Spanish</a:t>
            </a:r>
          </a:p>
          <a:p>
            <a:pPr marL="342900" indent="-342900" fontAlgn="base">
              <a:spcAft>
                <a:spcPts val="800"/>
              </a:spcAft>
              <a:buFont typeface="Arial" panose="020B0604020202020204" pitchFamily="34" charset="0"/>
              <a:buChar char="•"/>
            </a:pPr>
            <a:r>
              <a:rPr lang="en-US" sz="2000">
                <a:solidFill>
                  <a:schemeClr val="tx1"/>
                </a:solidFill>
              </a:rPr>
              <a:t>View the Claim Status tool for self-service options</a:t>
            </a:r>
          </a:p>
          <a:p>
            <a:pPr marL="342900" indent="-342900" fontAlgn="base">
              <a:spcAft>
                <a:spcPts val="800"/>
              </a:spcAft>
              <a:buFont typeface="Arial" panose="020B0604020202020204" pitchFamily="34" charset="0"/>
              <a:buChar char="•"/>
            </a:pPr>
            <a:r>
              <a:rPr lang="en-US" sz="2000">
                <a:solidFill>
                  <a:schemeClr val="tx1"/>
                </a:solidFill>
              </a:rPr>
              <a:t>Contact UI customer service at 732-761-2020 during the following times: ​</a:t>
            </a:r>
          </a:p>
          <a:p>
            <a:pPr marL="455295" lvl="1" indent="0" fontAlgn="base">
              <a:spcAft>
                <a:spcPts val="800"/>
              </a:spcAft>
            </a:pPr>
            <a:r>
              <a:rPr lang="en-US" sz="2000">
                <a:solidFill>
                  <a:schemeClr val="tx1"/>
                </a:solidFill>
              </a:rPr>
              <a:t>          8:00am – 3:00pm, Monday - Friday (except holidays) ​</a:t>
            </a:r>
          </a:p>
          <a:p>
            <a:pPr marL="455295" lvl="1" indent="0" fontAlgn="base">
              <a:spcAft>
                <a:spcPts val="800"/>
              </a:spcAft>
            </a:pPr>
            <a:r>
              <a:rPr lang="en-US" sz="2000">
                <a:solidFill>
                  <a:schemeClr val="tx1"/>
                </a:solidFill>
              </a:rPr>
              <a:t>          We recommend calling at 8 am</a:t>
            </a:r>
          </a:p>
        </p:txBody>
      </p:sp>
    </p:spTree>
    <p:extLst>
      <p:ext uri="{BB962C8B-B14F-4D97-AF65-F5344CB8AC3E}">
        <p14:creationId xmlns:p14="http://schemas.microsoft.com/office/powerpoint/2010/main" val="259537688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WHO IS ELIGIBLE FOR BENEFITS? </a:t>
            </a:r>
          </a:p>
        </p:txBody>
      </p:sp>
      <p:sp>
        <p:nvSpPr>
          <p:cNvPr id="4" name="TextBox 3">
            <a:extLst>
              <a:ext uri="{FF2B5EF4-FFF2-40B4-BE49-F238E27FC236}">
                <a16:creationId xmlns:a16="http://schemas.microsoft.com/office/drawing/2014/main" id="{8A280531-77D0-B3BB-B74E-18CEBC34EE87}"/>
              </a:ext>
            </a:extLst>
          </p:cNvPr>
          <p:cNvSpPr txBox="1"/>
          <p:nvPr/>
        </p:nvSpPr>
        <p:spPr>
          <a:xfrm>
            <a:off x="465511" y="2209493"/>
            <a:ext cx="692207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285750" indent="-285750" fontAlgn="base">
              <a:buClr>
                <a:srgbClr val="3E8A9F"/>
              </a:buClr>
              <a:buFont typeface="Arial" panose="020B0604020202020204" pitchFamily="34" charset="0"/>
              <a:buChar char="•"/>
            </a:pPr>
            <a:r>
              <a:rPr lang="en-US">
                <a:solidFill>
                  <a:schemeClr val="tx1"/>
                </a:solidFill>
              </a:rPr>
              <a:t>When you first apply for Unemployment Insurance benefits, NJDOL reviews information you and your employer(s) provide. </a:t>
            </a: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endParaRPr lang="en-US">
              <a:solidFill>
                <a:schemeClr val="tx1"/>
              </a:solidFill>
              <a:latin typeface="Calibri" panose="020F0502020204030204" pitchFamily="34" charset="0"/>
            </a:endParaRPr>
          </a:p>
          <a:p>
            <a:pPr marL="285750" indent="-285750" fontAlgn="base">
              <a:buClr>
                <a:srgbClr val="3E8A9F"/>
              </a:buClr>
              <a:buFont typeface="Arial" panose="020B0604020202020204" pitchFamily="34" charset="0"/>
              <a:buChar char="•"/>
            </a:pPr>
            <a:r>
              <a:rPr lang="en-US">
                <a:solidFill>
                  <a:schemeClr val="tx1"/>
                </a:solidFill>
              </a:rPr>
              <a:t>To qualify, you must meet all of the eligibility requirements of federal and state unemployment compensation laws and regulations. There are two main categories of eligibility:</a:t>
            </a:r>
          </a:p>
          <a:p>
            <a:pPr fontAlgn="base">
              <a:buClr>
                <a:srgbClr val="3E8A9F"/>
              </a:buClr>
            </a:pPr>
            <a:endParaRPr lang="en-US">
              <a:solidFill>
                <a:schemeClr val="tx1"/>
              </a:solidFill>
              <a:latin typeface="Calibri" panose="020F0502020204030204" pitchFamily="34" charset="0"/>
            </a:endParaRPr>
          </a:p>
          <a:p>
            <a:pPr marL="914400" lvl="4" indent="-342900" fontAlgn="base">
              <a:buClr>
                <a:srgbClr val="3E8A9F"/>
              </a:buClr>
              <a:buFont typeface="Wingdings" panose="05000000000000000000" pitchFamily="2" charset="2"/>
              <a:buChar char="Ø"/>
            </a:pPr>
            <a:r>
              <a:rPr lang="en-US" b="1" u="sng">
                <a:solidFill>
                  <a:schemeClr val="tx1"/>
                </a:solidFill>
              </a:rPr>
              <a:t>Monetary</a:t>
            </a:r>
            <a:r>
              <a:rPr lang="en-US" b="1">
                <a:solidFill>
                  <a:schemeClr val="tx1"/>
                </a:solidFill>
              </a:rPr>
              <a:t> –</a:t>
            </a:r>
            <a:r>
              <a:rPr lang="en-US">
                <a:solidFill>
                  <a:schemeClr val="tx1"/>
                </a:solidFill>
              </a:rPr>
              <a:t> claimants must earn a certain amount of money during their “base period” to be eligible for benefits.</a:t>
            </a:r>
          </a:p>
          <a:p>
            <a:pPr marL="571500" lvl="4" indent="0" fontAlgn="base">
              <a:buClr>
                <a:srgbClr val="3E8A9F"/>
              </a:buClr>
            </a:pPr>
            <a:endParaRPr lang="en-US">
              <a:solidFill>
                <a:schemeClr val="tx1"/>
              </a:solidFill>
              <a:latin typeface="Calibri" panose="020F0502020204030204" pitchFamily="34" charset="0"/>
            </a:endParaRPr>
          </a:p>
          <a:p>
            <a:pPr marL="914400" lvl="4" indent="-342900" fontAlgn="base">
              <a:buClr>
                <a:srgbClr val="3E8A9F"/>
              </a:buClr>
              <a:buFont typeface="Wingdings" panose="05000000000000000000" pitchFamily="2" charset="2"/>
              <a:buChar char="Ø"/>
            </a:pPr>
            <a:r>
              <a:rPr lang="en-US" b="1" u="sng">
                <a:solidFill>
                  <a:schemeClr val="tx1"/>
                </a:solidFill>
              </a:rPr>
              <a:t>Non-Monetary</a:t>
            </a:r>
            <a:r>
              <a:rPr lang="en-US" b="1">
                <a:solidFill>
                  <a:schemeClr val="tx1"/>
                </a:solidFill>
              </a:rPr>
              <a:t> –</a:t>
            </a:r>
            <a:r>
              <a:rPr lang="en-US">
                <a:solidFill>
                  <a:schemeClr val="tx1"/>
                </a:solidFill>
              </a:rPr>
              <a:t> claimants must have lost their job or had a reduction in work hours due to no fault of their own.</a:t>
            </a:r>
          </a:p>
        </p:txBody>
      </p:sp>
    </p:spTree>
    <p:extLst>
      <p:ext uri="{BB962C8B-B14F-4D97-AF65-F5344CB8AC3E}">
        <p14:creationId xmlns:p14="http://schemas.microsoft.com/office/powerpoint/2010/main" val="353918801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842117"/>
            <a:ext cx="7306889"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WHO IS ELIGIBLE FOR BENEFITS? </a:t>
            </a:r>
            <a:r>
              <a:rPr lang="en-US" sz="3600" b="1" i="1">
                <a:solidFill>
                  <a:srgbClr val="FAF9F6"/>
                </a:solidFill>
              </a:rPr>
              <a:t>continued</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5256F5EF-C5BE-6A0B-7918-0467162B6024}"/>
              </a:ext>
            </a:extLst>
          </p:cNvPr>
          <p:cNvSpPr txBox="1"/>
          <p:nvPr/>
        </p:nvSpPr>
        <p:spPr>
          <a:xfrm>
            <a:off x="465511" y="2209493"/>
            <a:ext cx="6922070" cy="255454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buClr>
                <a:srgbClr val="3E8A9F"/>
              </a:buClr>
              <a:buFont typeface="Arial" panose="020B0604020202020204" pitchFamily="34" charset="0"/>
              <a:buChar char="•"/>
            </a:pPr>
            <a:r>
              <a:rPr lang="en-US" sz="2000">
                <a:solidFill>
                  <a:schemeClr val="tx1"/>
                </a:solidFill>
              </a:rPr>
              <a:t>After you first qualify for benefits each week you must be </a:t>
            </a:r>
          </a:p>
          <a:p>
            <a:pPr marL="1084263" lvl="6" indent="-457200">
              <a:buClr>
                <a:srgbClr val="3E8A9F"/>
              </a:buClr>
              <a:buFont typeface="+mj-lt"/>
              <a:buAutoNum type="arabicParenR"/>
            </a:pPr>
            <a:r>
              <a:rPr lang="en-US" sz="2000">
                <a:solidFill>
                  <a:schemeClr val="tx1"/>
                </a:solidFill>
              </a:rPr>
              <a:t>able to work</a:t>
            </a:r>
          </a:p>
          <a:p>
            <a:pPr marL="1084263" lvl="6" indent="-457200">
              <a:buClr>
                <a:srgbClr val="3E8A9F"/>
              </a:buClr>
              <a:buFont typeface="+mj-lt"/>
              <a:buAutoNum type="arabicParenR"/>
            </a:pPr>
            <a:r>
              <a:rPr lang="en-US" sz="2000">
                <a:solidFill>
                  <a:schemeClr val="tx1"/>
                </a:solidFill>
              </a:rPr>
              <a:t>actively seeking work</a:t>
            </a:r>
          </a:p>
          <a:p>
            <a:pPr marL="1084263" lvl="6" indent="-457200">
              <a:buClr>
                <a:srgbClr val="3E8A9F"/>
              </a:buClr>
              <a:buFont typeface="+mj-lt"/>
              <a:buAutoNum type="arabicParenR"/>
            </a:pPr>
            <a:r>
              <a:rPr lang="en-US" sz="2000">
                <a:solidFill>
                  <a:schemeClr val="tx1"/>
                </a:solidFill>
              </a:rPr>
              <a:t>available for work</a:t>
            </a:r>
          </a:p>
          <a:p>
            <a:pPr marL="1084263" lvl="6" indent="-457200">
              <a:buClr>
                <a:srgbClr val="3E8A9F"/>
              </a:buClr>
              <a:buFont typeface="+mj-lt"/>
              <a:buAutoNum type="arabicParenR"/>
            </a:pPr>
            <a:r>
              <a:rPr lang="en-US" sz="2000">
                <a:solidFill>
                  <a:schemeClr val="tx1"/>
                </a:solidFill>
              </a:rPr>
              <a:t>and not refuse an offer of suitable work </a:t>
            </a:r>
          </a:p>
          <a:p>
            <a:pPr fontAlgn="base">
              <a:buClr>
                <a:srgbClr val="3E8A9F"/>
              </a:buClr>
            </a:pPr>
            <a:endParaRPr lang="en-US" sz="2000">
              <a:solidFill>
                <a:schemeClr val="tx1"/>
              </a:solidFill>
            </a:endParaRPr>
          </a:p>
          <a:p>
            <a:pPr marL="342900" indent="-342900" fontAlgn="base">
              <a:buClr>
                <a:srgbClr val="3E8A9F"/>
              </a:buClr>
              <a:buFont typeface="Arial" panose="020B0604020202020204" pitchFamily="34" charset="0"/>
              <a:buChar char="•"/>
            </a:pPr>
            <a:r>
              <a:rPr lang="en-US" sz="2000">
                <a:solidFill>
                  <a:schemeClr val="tx1"/>
                </a:solidFill>
              </a:rPr>
              <a:t>You must also keep your appointments with NJDOL when scheduled in order to continue receiving them. </a:t>
            </a:r>
          </a:p>
        </p:txBody>
      </p:sp>
    </p:spTree>
    <p:extLst>
      <p:ext uri="{BB962C8B-B14F-4D97-AF65-F5344CB8AC3E}">
        <p14:creationId xmlns:p14="http://schemas.microsoft.com/office/powerpoint/2010/main" val="183026694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WHY ARE YOU UNEMPLOYED?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1C17A557-F0E0-E4EB-8D00-DB08DF002107}"/>
              </a:ext>
            </a:extLst>
          </p:cNvPr>
          <p:cNvSpPr txBox="1"/>
          <p:nvPr/>
        </p:nvSpPr>
        <p:spPr>
          <a:xfrm>
            <a:off x="465511" y="2209493"/>
            <a:ext cx="692207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buClr>
                <a:srgbClr val="3E8A9F"/>
              </a:buClr>
              <a:buFont typeface="Arial" panose="020B0604020202020204" pitchFamily="34" charset="0"/>
              <a:buChar char="•"/>
            </a:pPr>
            <a:r>
              <a:rPr lang="en-US">
                <a:solidFill>
                  <a:schemeClr val="tx1"/>
                </a:solidFill>
              </a:rPr>
              <a:t>Unemployment Insurance benefits are meant for people who lose their job “through no fault of their own,” such as an employer’s lack of work or a layoff due to downsizing.  </a:t>
            </a:r>
          </a:p>
          <a:p>
            <a:pPr fontAlgn="base">
              <a:buClr>
                <a:srgbClr val="3E8A9F"/>
              </a:buClr>
            </a:pPr>
            <a:endParaRPr lang="en-US">
              <a:solidFill>
                <a:schemeClr val="tx1"/>
              </a:solidFill>
            </a:endParaRPr>
          </a:p>
          <a:p>
            <a:pPr marL="342900" indent="-342900" fontAlgn="base">
              <a:buClr>
                <a:srgbClr val="3E8A9F"/>
              </a:buClr>
              <a:buFont typeface="Arial" panose="020B0604020202020204" pitchFamily="34" charset="0"/>
              <a:buChar char="•"/>
            </a:pPr>
            <a:r>
              <a:rPr lang="en-US">
                <a:solidFill>
                  <a:schemeClr val="tx1"/>
                </a:solidFill>
              </a:rPr>
              <a:t>If you were fired due to misconduct or you quit voluntarily without good cause related to the work, your benefits may be denied or require a waiting period. In these cases, NJDOL will review your eligibility:</a:t>
            </a:r>
          </a:p>
          <a:p>
            <a:pPr marL="342900" indent="-342900" fontAlgn="base">
              <a:buClr>
                <a:srgbClr val="3E8A9F"/>
              </a:buClr>
              <a:buFont typeface="Arial" panose="020B0604020202020204" pitchFamily="34" charset="0"/>
              <a:buChar char="•"/>
            </a:pPr>
            <a:endParaRPr lang="en-US">
              <a:solidFill>
                <a:schemeClr val="tx1"/>
              </a:solidFill>
            </a:endParaRPr>
          </a:p>
          <a:p>
            <a:pPr marL="914400" indent="-457200" fontAlgn="base">
              <a:buClr>
                <a:srgbClr val="3E8A9F"/>
              </a:buClr>
              <a:buFont typeface="Wingdings" panose="05000000000000000000" pitchFamily="2" charset="2"/>
              <a:buChar char="Ø"/>
            </a:pPr>
            <a:r>
              <a:rPr lang="en-US">
                <a:solidFill>
                  <a:schemeClr val="tx1"/>
                </a:solidFill>
              </a:rPr>
              <a:t>An NJDOL representative will conduct a fact-finding by phone or email. </a:t>
            </a:r>
          </a:p>
          <a:p>
            <a:pPr marL="914400" indent="-457200" fontAlgn="base">
              <a:buClr>
                <a:srgbClr val="3E8A9F"/>
              </a:buClr>
              <a:buFont typeface="Wingdings" panose="05000000000000000000" pitchFamily="2" charset="2"/>
              <a:buChar char="Ø"/>
            </a:pPr>
            <a:r>
              <a:rPr lang="en-US">
                <a:solidFill>
                  <a:schemeClr val="tx1"/>
                </a:solidFill>
              </a:rPr>
              <a:t>Employer may be asked to participate </a:t>
            </a:r>
          </a:p>
        </p:txBody>
      </p:sp>
    </p:spTree>
    <p:extLst>
      <p:ext uri="{BB962C8B-B14F-4D97-AF65-F5344CB8AC3E}">
        <p14:creationId xmlns:p14="http://schemas.microsoft.com/office/powerpoint/2010/main" val="225110184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EARNINGS REQUIREMENTS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FA92A9D4-65FE-35BE-B8D6-EE2E8E1C7C74}"/>
              </a:ext>
            </a:extLst>
          </p:cNvPr>
          <p:cNvSpPr txBox="1"/>
          <p:nvPr/>
        </p:nvSpPr>
        <p:spPr>
          <a:xfrm>
            <a:off x="465511" y="2209493"/>
            <a:ext cx="6922070" cy="39703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buClr>
                <a:srgbClr val="3E8A9F"/>
              </a:buClr>
              <a:buFont typeface="Arial" panose="020B0604020202020204" pitchFamily="34" charset="0"/>
              <a:buChar char="•"/>
            </a:pPr>
            <a:r>
              <a:rPr lang="en-US">
                <a:solidFill>
                  <a:schemeClr val="tx1"/>
                </a:solidFill>
              </a:rPr>
              <a:t>You have to meet a minimum earnings requirement during your </a:t>
            </a:r>
            <a:r>
              <a:rPr lang="en-US" b="1">
                <a:solidFill>
                  <a:schemeClr val="tx1"/>
                </a:solidFill>
              </a:rPr>
              <a:t>base year</a:t>
            </a:r>
            <a:r>
              <a:rPr lang="en-US">
                <a:solidFill>
                  <a:schemeClr val="tx1"/>
                </a:solidFill>
              </a:rPr>
              <a:t>.  The base period is the timeframe used to determine if you qualify for UI benefits and to calculate your benefit amount. There are multiple ways we calculate a </a:t>
            </a:r>
            <a:r>
              <a:rPr lang="en-US">
                <a:solidFill>
                  <a:srgbClr val="4D4FF8"/>
                </a:solidFill>
                <a:hlinkClick r:id="rId5">
                  <a:extLst>
                    <a:ext uri="{A12FA001-AC4F-418D-AE19-62706E023703}">
                      <ahyp:hlinkClr xmlns:ahyp="http://schemas.microsoft.com/office/drawing/2018/hyperlinkcolor" val="tx"/>
                    </a:ext>
                  </a:extLst>
                </a:hlinkClick>
              </a:rPr>
              <a:t>base year</a:t>
            </a:r>
            <a:r>
              <a:rPr lang="en-US">
                <a:solidFill>
                  <a:schemeClr val="tx1"/>
                </a:solidFill>
              </a:rPr>
              <a:t>.  </a:t>
            </a:r>
          </a:p>
          <a:p>
            <a:pPr fontAlgn="base">
              <a:buClr>
                <a:srgbClr val="3E8A9F"/>
              </a:buClr>
            </a:pPr>
            <a:endParaRPr lang="en-US">
              <a:solidFill>
                <a:schemeClr val="tx1"/>
              </a:solidFill>
            </a:endParaRPr>
          </a:p>
          <a:p>
            <a:pPr marL="342900" indent="-342900" fontAlgn="base">
              <a:buClr>
                <a:srgbClr val="3E8A9F"/>
              </a:buClr>
              <a:buFont typeface="Arial" panose="020B0604020202020204" pitchFamily="34" charset="0"/>
              <a:buChar char="•"/>
            </a:pPr>
            <a:r>
              <a:rPr lang="en-US">
                <a:solidFill>
                  <a:schemeClr val="tx1"/>
                </a:solidFill>
              </a:rPr>
              <a:t>See the current year’s earnings requirements at </a:t>
            </a:r>
            <a:r>
              <a:rPr lang="en-US" b="1" u="sng">
                <a:solidFill>
                  <a:srgbClr val="4D4FF8"/>
                </a:solidFill>
                <a:hlinkClick r:id="rId6">
                  <a:extLst>
                    <a:ext uri="{A12FA001-AC4F-418D-AE19-62706E023703}">
                      <ahyp:hlinkClr xmlns:ahyp="http://schemas.microsoft.com/office/drawing/2018/hyperlinkcolor" val="tx"/>
                    </a:ext>
                  </a:extLst>
                </a:hlinkClick>
              </a:rPr>
              <a:t>myunemployment</a:t>
            </a:r>
            <a:r>
              <a:rPr lang="en-US" b="1" u="sng">
                <a:solidFill>
                  <a:srgbClr val="4D4FF8"/>
                </a:solidFill>
              </a:rPr>
              <a:t>.nj.gov</a:t>
            </a:r>
            <a:r>
              <a:rPr lang="en-US" b="1">
                <a:solidFill>
                  <a:schemeClr val="tx1"/>
                </a:solidFill>
              </a:rPr>
              <a:t>. </a:t>
            </a:r>
          </a:p>
          <a:p>
            <a:pPr marL="342900" indent="-342900" fontAlgn="base">
              <a:buClr>
                <a:srgbClr val="3E8A9F"/>
              </a:buClr>
              <a:buFont typeface="Arial" panose="020B0604020202020204" pitchFamily="34" charset="0"/>
              <a:buChar char="•"/>
            </a:pPr>
            <a:endParaRPr lang="en-US">
              <a:solidFill>
                <a:schemeClr val="tx1"/>
              </a:solidFill>
            </a:endParaRPr>
          </a:p>
          <a:p>
            <a:pPr marL="342900" indent="-342900" fontAlgn="base">
              <a:buClr>
                <a:srgbClr val="3E8A9F"/>
              </a:buClr>
              <a:buFont typeface="Arial" panose="020B0604020202020204" pitchFamily="34" charset="0"/>
              <a:buChar char="•"/>
            </a:pPr>
            <a:r>
              <a:rPr lang="en-US">
                <a:solidFill>
                  <a:schemeClr val="tx1"/>
                </a:solidFill>
              </a:rPr>
              <a:t>Even if you do not think you meet earnings requirements, we still recommend you apply. </a:t>
            </a:r>
          </a:p>
          <a:p>
            <a:pPr marL="342900" indent="-342900" fontAlgn="base">
              <a:buClr>
                <a:srgbClr val="3E8A9F"/>
              </a:buClr>
              <a:buFont typeface="Arial" panose="020B0604020202020204" pitchFamily="34" charset="0"/>
              <a:buChar char="•"/>
            </a:pPr>
            <a:endParaRPr lang="en-US">
              <a:solidFill>
                <a:schemeClr val="tx1"/>
              </a:solidFill>
            </a:endParaRPr>
          </a:p>
          <a:p>
            <a:pPr marL="342900" indent="-342900" fontAlgn="base">
              <a:buClr>
                <a:srgbClr val="3E8A9F"/>
              </a:buClr>
              <a:buFont typeface="Arial" panose="020B0604020202020204" pitchFamily="34" charset="0"/>
              <a:buChar char="•"/>
            </a:pPr>
            <a:r>
              <a:rPr lang="en-US">
                <a:solidFill>
                  <a:schemeClr val="tx1"/>
                </a:solidFill>
              </a:rPr>
              <a:t>Must meet definition of an employee; properly classified independent contractors are not eligible. Learn more about worker misclassification at </a:t>
            </a:r>
            <a:r>
              <a:rPr lang="en-US" b="1" u="sng">
                <a:solidFill>
                  <a:srgbClr val="4D4FF8"/>
                </a:solidFill>
              </a:rPr>
              <a:t>myworkrights.nj.gov</a:t>
            </a:r>
            <a:endParaRPr lang="en-US" u="sng">
              <a:solidFill>
                <a:srgbClr val="4D4FF8"/>
              </a:solidFill>
            </a:endParaRPr>
          </a:p>
        </p:txBody>
      </p:sp>
    </p:spTree>
    <p:extLst>
      <p:ext uri="{BB962C8B-B14F-4D97-AF65-F5344CB8AC3E}">
        <p14:creationId xmlns:p14="http://schemas.microsoft.com/office/powerpoint/2010/main" val="354658582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1200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WORK AUTHORIZATION</a:t>
            </a:r>
          </a:p>
          <a:p>
            <a:pPr marL="0" marR="0" indent="0" algn="l" defTabSz="914400" rtl="0" fontAlgn="auto" latinLnBrk="0" hangingPunct="0">
              <a:lnSpc>
                <a:spcPct val="100000"/>
              </a:lnSpc>
              <a:spcBef>
                <a:spcPts val="0"/>
              </a:spcBef>
              <a:spcAft>
                <a:spcPts val="0"/>
              </a:spcAft>
              <a:buClrTx/>
              <a:buSzTx/>
              <a:buFontTx/>
              <a:buNone/>
              <a:tabLst/>
            </a:pP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5EDB1564-6161-E6C5-D5CC-098E58B1F695}"/>
              </a:ext>
            </a:extLst>
          </p:cNvPr>
          <p:cNvSpPr txBox="1"/>
          <p:nvPr/>
        </p:nvSpPr>
        <p:spPr>
          <a:xfrm>
            <a:off x="465511" y="2209493"/>
            <a:ext cx="692207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2400" b="1">
                <a:solidFill>
                  <a:srgbClr val="242424"/>
                </a:solidFill>
              </a:rPr>
              <a:t>Workers must have valid work authorization:</a:t>
            </a:r>
          </a:p>
          <a:p>
            <a:r>
              <a:rPr lang="en-US" sz="2400">
                <a:solidFill>
                  <a:srgbClr val="242424"/>
                </a:solidFill>
              </a:rPr>
              <a:t>          </a:t>
            </a:r>
          </a:p>
          <a:p>
            <a:r>
              <a:rPr lang="en-US" sz="2400">
                <a:solidFill>
                  <a:srgbClr val="242424"/>
                </a:solidFill>
              </a:rPr>
              <a:t>        (1) during the base period;</a:t>
            </a:r>
          </a:p>
          <a:p>
            <a:pPr marL="457200"/>
            <a:endParaRPr lang="en-US" sz="2400">
              <a:solidFill>
                <a:srgbClr val="242424"/>
              </a:solidFill>
            </a:endParaRPr>
          </a:p>
          <a:p>
            <a:pPr marL="457200"/>
            <a:r>
              <a:rPr lang="en-US" sz="2400">
                <a:solidFill>
                  <a:srgbClr val="242424"/>
                </a:solidFill>
              </a:rPr>
              <a:t> (2) at the time that they apply for benefits and;</a:t>
            </a:r>
          </a:p>
          <a:p>
            <a:pPr marL="457200"/>
            <a:endParaRPr lang="en-US" sz="2400">
              <a:solidFill>
                <a:srgbClr val="242424"/>
              </a:solidFill>
            </a:endParaRPr>
          </a:p>
          <a:p>
            <a:pPr marL="457200"/>
            <a:r>
              <a:rPr lang="en-US" sz="2400">
                <a:solidFill>
                  <a:srgbClr val="242424"/>
                </a:solidFill>
              </a:rPr>
              <a:t> (3) for any period for which they are claiming 		benefits (otherwise they are not available for 	work).</a:t>
            </a:r>
          </a:p>
        </p:txBody>
      </p:sp>
    </p:spTree>
    <p:extLst>
      <p:ext uri="{BB962C8B-B14F-4D97-AF65-F5344CB8AC3E}">
        <p14:creationId xmlns:p14="http://schemas.microsoft.com/office/powerpoint/2010/main" val="174283337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0" name="Picture 8" descr="Picture 8"/>
          <p:cNvPicPr>
            <a:picLocks noChangeAspect="1"/>
          </p:cNvPicPr>
          <p:nvPr/>
        </p:nvPicPr>
        <p:blipFill>
          <a:blip r:embed="rId3"/>
          <a:stretch>
            <a:fillRect/>
          </a:stretch>
        </p:blipFill>
        <p:spPr>
          <a:xfrm>
            <a:off x="0" y="-1"/>
            <a:ext cx="9144000" cy="6858001"/>
          </a:xfrm>
          <a:prstGeom prst="rect">
            <a:avLst/>
          </a:prstGeom>
          <a:ln w="12700">
            <a:miter lim="400000"/>
          </a:ln>
        </p:spPr>
      </p:pic>
      <p:sp>
        <p:nvSpPr>
          <p:cNvPr id="111" name="TextBox 10"/>
          <p:cNvSpPr txBox="1"/>
          <p:nvPr/>
        </p:nvSpPr>
        <p:spPr>
          <a:xfrm>
            <a:off x="465513" y="1022465"/>
            <a:ext cx="8255700" cy="461665"/>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lIns="0" tIns="0" rIns="0" bIns="0">
            <a:spAutoFit/>
          </a:bodyPr>
          <a:lstStyle>
            <a:lvl1pPr>
              <a:defRPr sz="3000" b="1">
                <a:solidFill>
                  <a:srgbClr val="FFFFFF"/>
                </a:solidFill>
              </a:defRPr>
            </a:lvl1pPr>
          </a:lstStyle>
          <a:p>
            <a:endParaRPr/>
          </a:p>
        </p:txBody>
      </p:sp>
      <p:sp>
        <p:nvSpPr>
          <p:cNvPr id="112" name="TextBox 11"/>
          <p:cNvSpPr txBox="1"/>
          <p:nvPr/>
        </p:nvSpPr>
        <p:spPr>
          <a:xfrm>
            <a:off x="465511" y="2042444"/>
            <a:ext cx="8088829" cy="830997"/>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0" tIns="0" rIns="0" bIns="0">
            <a:spAutoFit/>
          </a:bodyPr>
          <a:lstStyle/>
          <a:p>
            <a:pPr marL="342900" lvl="1"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a:p>
            <a:pPr marL="342900" indent="-342900" defTabSz="182879">
              <a:spcBef>
                <a:spcPts val="1200"/>
              </a:spcBef>
              <a:buFont typeface="Arial" panose="020B0604020202020204" pitchFamily="34" charset="0"/>
              <a:buChar char="•"/>
              <a:defRPr sz="2200">
                <a:solidFill>
                  <a:srgbClr val="C83200"/>
                </a:solidFill>
              </a:defRPr>
            </a:pPr>
            <a:endParaRPr lang="en-US">
              <a:solidFill>
                <a:schemeClr val="tx1"/>
              </a:solidFill>
              <a:latin typeface="Roboto Medium"/>
              <a:ea typeface="Roboto Medium"/>
              <a:cs typeface="Roboto Medium"/>
              <a:sym typeface="Roboto Medium"/>
            </a:endParaRPr>
          </a:p>
        </p:txBody>
      </p:sp>
      <p:pic>
        <p:nvPicPr>
          <p:cNvPr id="113" name="NJDOL Logo blue-01.png" descr="NJDOL Logo blue-01.png"/>
          <p:cNvPicPr>
            <a:picLocks noChangeAspect="1"/>
          </p:cNvPicPr>
          <p:nvPr/>
        </p:nvPicPr>
        <p:blipFill>
          <a:blip r:embed="rId4"/>
          <a:stretch>
            <a:fillRect/>
          </a:stretch>
        </p:blipFill>
        <p:spPr>
          <a:xfrm>
            <a:off x="7569200" y="4893319"/>
            <a:ext cx="1393181" cy="1393181"/>
          </a:xfrm>
          <a:prstGeom prst="rect">
            <a:avLst/>
          </a:prstGeom>
          <a:ln w="12700">
            <a:miter lim="400000"/>
          </a:ln>
        </p:spPr>
      </p:pic>
      <p:sp>
        <p:nvSpPr>
          <p:cNvPr id="3" name="TextBox 2">
            <a:extLst>
              <a:ext uri="{FF2B5EF4-FFF2-40B4-BE49-F238E27FC236}">
                <a16:creationId xmlns:a16="http://schemas.microsoft.com/office/drawing/2014/main" id="{A0F6C688-9968-A0D2-7B72-DEE4CC6A4627}"/>
              </a:ext>
            </a:extLst>
          </p:cNvPr>
          <p:cNvSpPr txBox="1"/>
          <p:nvPr/>
        </p:nvSpPr>
        <p:spPr>
          <a:xfrm flipH="1">
            <a:off x="422787" y="1123551"/>
            <a:ext cx="730688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3600" b="1" i="0" u="none" strike="noStrike" cap="none" spc="0" normalizeH="0" baseline="0">
                <a:ln>
                  <a:noFill/>
                </a:ln>
                <a:solidFill>
                  <a:srgbClr val="FAF9F6"/>
                </a:solidFill>
                <a:effectLst/>
                <a:uFillTx/>
                <a:ea typeface="+mn-ea"/>
                <a:cs typeface="+mn-cs"/>
                <a:sym typeface="Calibri"/>
              </a:rPr>
              <a:t>HOW YOU’LL BE PAID </a:t>
            </a:r>
            <a:endParaRPr kumimoji="0" lang="en-US" sz="3600" b="1" i="1" u="none" strike="noStrike" cap="none" spc="0" normalizeH="0" baseline="0">
              <a:ln>
                <a:noFill/>
              </a:ln>
              <a:solidFill>
                <a:srgbClr val="FAF9F6"/>
              </a:solidFill>
              <a:effectLst/>
              <a:uFillTx/>
              <a:ea typeface="+mn-ea"/>
              <a:cs typeface="+mn-cs"/>
              <a:sym typeface="Calibri"/>
            </a:endParaRPr>
          </a:p>
        </p:txBody>
      </p:sp>
      <p:sp>
        <p:nvSpPr>
          <p:cNvPr id="2" name="TextBox 1">
            <a:extLst>
              <a:ext uri="{FF2B5EF4-FFF2-40B4-BE49-F238E27FC236}">
                <a16:creationId xmlns:a16="http://schemas.microsoft.com/office/drawing/2014/main" id="{8D9FEF8C-3F9B-4EFC-A08B-80F186AC6C38}"/>
              </a:ext>
            </a:extLst>
          </p:cNvPr>
          <p:cNvSpPr txBox="1"/>
          <p:nvPr/>
        </p:nvSpPr>
        <p:spPr>
          <a:xfrm>
            <a:off x="465511" y="2209493"/>
            <a:ext cx="6922070" cy="3416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342900" indent="-342900" fontAlgn="base">
              <a:buClr>
                <a:srgbClr val="3E8A9F"/>
              </a:buClr>
              <a:buFont typeface="Arial" panose="020B0604020202020204" pitchFamily="34" charset="0"/>
              <a:buChar char="•"/>
            </a:pPr>
            <a:r>
              <a:rPr lang="en-US" sz="2400">
                <a:solidFill>
                  <a:schemeClr val="tx1"/>
                </a:solidFill>
              </a:rPr>
              <a:t>When you file a new claim, you can choose how you want to receive your benefits: direct deposit or a prepaid debit card. </a:t>
            </a:r>
          </a:p>
          <a:p>
            <a:pPr marL="342900" indent="-342900" fontAlgn="base">
              <a:buClr>
                <a:srgbClr val="3E8A9F"/>
              </a:buClr>
              <a:buFont typeface="Arial" panose="020B0604020202020204" pitchFamily="34" charset="0"/>
              <a:buChar char="•"/>
            </a:pPr>
            <a:endParaRPr lang="en-US" sz="2400">
              <a:solidFill>
                <a:schemeClr val="tx1"/>
              </a:solidFill>
            </a:endParaRPr>
          </a:p>
          <a:p>
            <a:pPr marL="342900" indent="-342900" fontAlgn="base">
              <a:buClr>
                <a:srgbClr val="3E8A9F"/>
              </a:buClr>
              <a:buFont typeface="Arial" panose="020B0604020202020204" pitchFamily="34" charset="0"/>
              <a:buChar char="•"/>
            </a:pPr>
            <a:r>
              <a:rPr lang="en-US" sz="2400">
                <a:solidFill>
                  <a:schemeClr val="tx1"/>
                </a:solidFill>
              </a:rPr>
              <a:t>If you don't enter your banking information to sign up for direct deposit, you will get your benefits by prepaid debit card.  </a:t>
            </a:r>
          </a:p>
          <a:p>
            <a:pPr marL="342900" indent="-342900" fontAlgn="base">
              <a:buClr>
                <a:srgbClr val="3E8A9F"/>
              </a:buClr>
              <a:buFont typeface="Arial" panose="020B0604020202020204" pitchFamily="34" charset="0"/>
              <a:buChar char="•"/>
            </a:pPr>
            <a:endParaRPr lang="en-US" sz="2400">
              <a:solidFill>
                <a:schemeClr val="tx1"/>
              </a:solidFill>
            </a:endParaRPr>
          </a:p>
          <a:p>
            <a:pPr marL="342900" indent="-342900" fontAlgn="base">
              <a:buClr>
                <a:srgbClr val="3E8A9F"/>
              </a:buClr>
              <a:buFont typeface="Arial" panose="020B0604020202020204" pitchFamily="34" charset="0"/>
              <a:buChar char="•"/>
            </a:pPr>
            <a:r>
              <a:rPr lang="en-US" sz="2400">
                <a:solidFill>
                  <a:schemeClr val="tx1"/>
                </a:solidFill>
              </a:rPr>
              <a:t>Learn more at </a:t>
            </a:r>
            <a:r>
              <a:rPr lang="en-US" sz="2400" b="1">
                <a:solidFill>
                  <a:srgbClr val="4D4FF8"/>
                </a:solidFill>
              </a:rPr>
              <a:t>myunemployment.nj.gov/payment</a:t>
            </a:r>
            <a:r>
              <a:rPr lang="en-US" sz="2400">
                <a:solidFill>
                  <a:schemeClr val="tx1"/>
                </a:solidFill>
              </a:rPr>
              <a:t>. </a:t>
            </a:r>
          </a:p>
        </p:txBody>
      </p:sp>
    </p:spTree>
    <p:extLst>
      <p:ext uri="{BB962C8B-B14F-4D97-AF65-F5344CB8AC3E}">
        <p14:creationId xmlns:p14="http://schemas.microsoft.com/office/powerpoint/2010/main" val="2774247769"/>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2982B31BB4F6409766F7649C0970C6" ma:contentTypeVersion="16" ma:contentTypeDescription="Create a new document." ma:contentTypeScope="" ma:versionID="66a6ab426a7943f0bddb2ff912a6699d">
  <xsd:schema xmlns:xsd="http://www.w3.org/2001/XMLSchema" xmlns:xs="http://www.w3.org/2001/XMLSchema" xmlns:p="http://schemas.microsoft.com/office/2006/metadata/properties" xmlns:ns2="1d8de39d-0c7d-4994-b818-e51149782c1a" xmlns:ns3="d7b9f131-75e1-4be4-a896-0cb14e728854" targetNamespace="http://schemas.microsoft.com/office/2006/metadata/properties" ma:root="true" ma:fieldsID="886c7f26cd2395a5f5ab3523f596f5f7" ns2:_="" ns3:_="">
    <xsd:import namespace="1d8de39d-0c7d-4994-b818-e51149782c1a"/>
    <xsd:import namespace="d7b9f131-75e1-4be4-a896-0cb14e72885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8de39d-0c7d-4994-b818-e51149782c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81b0449-a7ed-439f-be55-0163d7004e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b9f131-75e1-4be4-a896-0cb14e72885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50c3311-fb12-426f-9bd9-ddcc0cc9840a}" ma:internalName="TaxCatchAll" ma:showField="CatchAllData" ma:web="d7b9f131-75e1-4be4-a896-0cb14e72885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d8de39d-0c7d-4994-b818-e51149782c1a">
      <Terms xmlns="http://schemas.microsoft.com/office/infopath/2007/PartnerControls"/>
    </lcf76f155ced4ddcb4097134ff3c332f>
    <TaxCatchAll xmlns="d7b9f131-75e1-4be4-a896-0cb14e72885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E73D2D-746A-4305-AC78-3CF8D8B142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8de39d-0c7d-4994-b818-e51149782c1a"/>
    <ds:schemaRef ds:uri="d7b9f131-75e1-4be4-a896-0cb14e7288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6F4B2A-24DB-4FAC-ABE1-933E88E2D692}">
  <ds:schemaRefs>
    <ds:schemaRef ds:uri="http://schemas.microsoft.com/office/2006/metadata/properties"/>
    <ds:schemaRef ds:uri="http://schemas.microsoft.com/office/infopath/2007/PartnerControls"/>
    <ds:schemaRef ds:uri="1d8de39d-0c7d-4994-b818-e51149782c1a"/>
    <ds:schemaRef ds:uri="d7b9f131-75e1-4be4-a896-0cb14e728854"/>
  </ds:schemaRefs>
</ds:datastoreItem>
</file>

<file path=customXml/itemProps3.xml><?xml version="1.0" encoding="utf-8"?>
<ds:datastoreItem xmlns:ds="http://schemas.openxmlformats.org/officeDocument/2006/customXml" ds:itemID="{E6A18BE3-CC72-45D9-8AC5-F28BAD4FD2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2245</Words>
  <Application>Microsoft Office PowerPoint</Application>
  <PresentationFormat>On-screen Show (4:3)</PresentationFormat>
  <Paragraphs>219</Paragraphs>
  <Slides>33</Slides>
  <Notes>31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modified xsi:type="dcterms:W3CDTF">2025-10-30T14:05:36Z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0x010100682982B31BB4F6409766F7649C0970C6</vt:lpwstr>
  </property>
</Properties>
</file>